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3"/>
  </p:notesMasterIdLst>
  <p:sldIdLst>
    <p:sldId id="314" r:id="rId2"/>
    <p:sldId id="257" r:id="rId3"/>
    <p:sldId id="258" r:id="rId4"/>
    <p:sldId id="266" r:id="rId5"/>
    <p:sldId id="267" r:id="rId6"/>
    <p:sldId id="268" r:id="rId7"/>
    <p:sldId id="307" r:id="rId8"/>
    <p:sldId id="269" r:id="rId9"/>
    <p:sldId id="308" r:id="rId10"/>
    <p:sldId id="309" r:id="rId11"/>
    <p:sldId id="310" r:id="rId12"/>
    <p:sldId id="277" r:id="rId13"/>
    <p:sldId id="279" r:id="rId14"/>
    <p:sldId id="280" r:id="rId15"/>
    <p:sldId id="260" r:id="rId16"/>
    <p:sldId id="276" r:id="rId17"/>
    <p:sldId id="259" r:id="rId18"/>
    <p:sldId id="295" r:id="rId19"/>
    <p:sldId id="297" r:id="rId20"/>
    <p:sldId id="298" r:id="rId21"/>
    <p:sldId id="270" r:id="rId22"/>
    <p:sldId id="312" r:id="rId23"/>
    <p:sldId id="313" r:id="rId24"/>
    <p:sldId id="311" r:id="rId25"/>
    <p:sldId id="271" r:id="rId26"/>
    <p:sldId id="272" r:id="rId27"/>
    <p:sldId id="299" r:id="rId28"/>
    <p:sldId id="300" r:id="rId29"/>
    <p:sldId id="301" r:id="rId30"/>
    <p:sldId id="302" r:id="rId31"/>
    <p:sldId id="275" r:id="rId32"/>
    <p:sldId id="281" r:id="rId33"/>
    <p:sldId id="283" r:id="rId34"/>
    <p:sldId id="261" r:id="rId35"/>
    <p:sldId id="303" r:id="rId36"/>
    <p:sldId id="284" r:id="rId37"/>
    <p:sldId id="286" r:id="rId38"/>
    <p:sldId id="304" r:id="rId39"/>
    <p:sldId id="305" r:id="rId40"/>
    <p:sldId id="306" r:id="rId41"/>
    <p:sldId id="263" r:id="rId4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sa Reimers" initials="LR" lastIdx="3" clrIdx="0">
    <p:extLst>
      <p:ext uri="{19B8F6BF-5375-455C-9EA6-DF929625EA0E}">
        <p15:presenceInfo xmlns:p15="http://schemas.microsoft.com/office/powerpoint/2012/main" userId="S-1-5-21-2608872058-1432505909-2668327341-17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86449" autoAdjust="0"/>
  </p:normalViewPr>
  <p:slideViewPr>
    <p:cSldViewPr snapToGrid="0">
      <p:cViewPr varScale="1">
        <p:scale>
          <a:sx n="108" d="100"/>
          <a:sy n="108" d="100"/>
        </p:scale>
        <p:origin x="726" y="96"/>
      </p:cViewPr>
      <p:guideLst/>
    </p:cSldViewPr>
  </p:slideViewPr>
  <p:outlineViewPr>
    <p:cViewPr>
      <p:scale>
        <a:sx n="33" d="100"/>
        <a:sy n="33" d="100"/>
      </p:scale>
      <p:origin x="0" y="-322"/>
    </p:cViewPr>
  </p:outlin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03T13:04:28.228" idx="2">
    <p:pos x="10" y="10"/>
    <p:text>Slide 7: How many students do we serve, does that include adult learners? Which number should we use?</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B77F53-9A89-4C3B-A72F-90EB5CCB4D42}" type="datetimeFigureOut">
              <a:rPr lang="en-US" smtClean="0"/>
              <a:t>3/11/2022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E3C110-DB5A-4FDD-A959-481E9E63E32A}" type="slidenum">
              <a:rPr lang="en-US" smtClean="0"/>
              <a:t>‹#›</a:t>
            </a:fld>
            <a:endParaRPr lang="en-US" dirty="0"/>
          </a:p>
        </p:txBody>
      </p:sp>
    </p:spTree>
    <p:extLst>
      <p:ext uri="{BB962C8B-B14F-4D97-AF65-F5344CB8AC3E}">
        <p14:creationId xmlns:p14="http://schemas.microsoft.com/office/powerpoint/2010/main" val="21978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a:t>
            </a:fld>
            <a:endParaRPr lang="en-US" dirty="0"/>
          </a:p>
        </p:txBody>
      </p:sp>
    </p:spTree>
    <p:extLst>
      <p:ext uri="{BB962C8B-B14F-4D97-AF65-F5344CB8AC3E}">
        <p14:creationId xmlns:p14="http://schemas.microsoft.com/office/powerpoint/2010/main" val="1735219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0"/>
              </a:spcBef>
              <a:spcAft>
                <a:spcPts val="0"/>
              </a:spcAft>
              <a:buNone/>
            </a:pPr>
            <a:endParaRPr lang="en-US" sz="1200" dirty="0">
              <a:solidFill>
                <a:prstClr val="black"/>
              </a:solidFill>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11</a:t>
            </a:fld>
            <a:endParaRPr lang="en-US" dirty="0"/>
          </a:p>
        </p:txBody>
      </p:sp>
    </p:spTree>
    <p:extLst>
      <p:ext uri="{BB962C8B-B14F-4D97-AF65-F5344CB8AC3E}">
        <p14:creationId xmlns:p14="http://schemas.microsoft.com/office/powerpoint/2010/main" val="4121587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12</a:t>
            </a:fld>
            <a:endParaRPr lang="en-US" dirty="0"/>
          </a:p>
        </p:txBody>
      </p:sp>
    </p:spTree>
    <p:extLst>
      <p:ext uri="{BB962C8B-B14F-4D97-AF65-F5344CB8AC3E}">
        <p14:creationId xmlns:p14="http://schemas.microsoft.com/office/powerpoint/2010/main" val="54292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13</a:t>
            </a:fld>
            <a:endParaRPr lang="en-US" dirty="0"/>
          </a:p>
        </p:txBody>
      </p:sp>
    </p:spTree>
    <p:extLst>
      <p:ext uri="{BB962C8B-B14F-4D97-AF65-F5344CB8AC3E}">
        <p14:creationId xmlns:p14="http://schemas.microsoft.com/office/powerpoint/2010/main" val="34923329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14</a:t>
            </a:fld>
            <a:endParaRPr lang="en-US" dirty="0"/>
          </a:p>
        </p:txBody>
      </p:sp>
    </p:spTree>
    <p:extLst>
      <p:ext uri="{BB962C8B-B14F-4D97-AF65-F5344CB8AC3E}">
        <p14:creationId xmlns:p14="http://schemas.microsoft.com/office/powerpoint/2010/main" val="23641816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2400"/>
              </a:spcAft>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15</a:t>
            </a:fld>
            <a:endParaRPr lang="en-US" dirty="0"/>
          </a:p>
        </p:txBody>
      </p:sp>
    </p:spTree>
    <p:extLst>
      <p:ext uri="{BB962C8B-B14F-4D97-AF65-F5344CB8AC3E}">
        <p14:creationId xmlns:p14="http://schemas.microsoft.com/office/powerpoint/2010/main" val="28597128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16</a:t>
            </a:fld>
            <a:endParaRPr lang="en-US" dirty="0"/>
          </a:p>
        </p:txBody>
      </p:sp>
    </p:spTree>
    <p:extLst>
      <p:ext uri="{BB962C8B-B14F-4D97-AF65-F5344CB8AC3E}">
        <p14:creationId xmlns:p14="http://schemas.microsoft.com/office/powerpoint/2010/main" val="41174859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17</a:t>
            </a:fld>
            <a:endParaRPr lang="en-US" dirty="0"/>
          </a:p>
        </p:txBody>
      </p:sp>
    </p:spTree>
    <p:extLst>
      <p:ext uri="{BB962C8B-B14F-4D97-AF65-F5344CB8AC3E}">
        <p14:creationId xmlns:p14="http://schemas.microsoft.com/office/powerpoint/2010/main" val="2339001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18</a:t>
            </a:fld>
            <a:endParaRPr lang="en-US" dirty="0"/>
          </a:p>
        </p:txBody>
      </p:sp>
    </p:spTree>
    <p:extLst>
      <p:ext uri="{BB962C8B-B14F-4D97-AF65-F5344CB8AC3E}">
        <p14:creationId xmlns:p14="http://schemas.microsoft.com/office/powerpoint/2010/main" val="3335127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19</a:t>
            </a:fld>
            <a:endParaRPr lang="en-US" dirty="0"/>
          </a:p>
        </p:txBody>
      </p:sp>
    </p:spTree>
    <p:extLst>
      <p:ext uri="{BB962C8B-B14F-4D97-AF65-F5344CB8AC3E}">
        <p14:creationId xmlns:p14="http://schemas.microsoft.com/office/powerpoint/2010/main" val="3221530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20</a:t>
            </a:fld>
            <a:endParaRPr lang="en-US" dirty="0"/>
          </a:p>
        </p:txBody>
      </p:sp>
    </p:spTree>
    <p:extLst>
      <p:ext uri="{BB962C8B-B14F-4D97-AF65-F5344CB8AC3E}">
        <p14:creationId xmlns:p14="http://schemas.microsoft.com/office/powerpoint/2010/main" val="13512564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a:t>
            </a:fld>
            <a:endParaRPr lang="en-US" dirty="0"/>
          </a:p>
        </p:txBody>
      </p:sp>
    </p:spTree>
    <p:extLst>
      <p:ext uri="{BB962C8B-B14F-4D97-AF65-F5344CB8AC3E}">
        <p14:creationId xmlns:p14="http://schemas.microsoft.com/office/powerpoint/2010/main" val="2101514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sz="1200" dirty="0"/>
          </a:p>
        </p:txBody>
      </p:sp>
      <p:sp>
        <p:nvSpPr>
          <p:cNvPr id="4" name="Slide Number Placeholder 3"/>
          <p:cNvSpPr>
            <a:spLocks noGrp="1"/>
          </p:cNvSpPr>
          <p:nvPr>
            <p:ph type="sldNum" sz="quarter" idx="5"/>
          </p:nvPr>
        </p:nvSpPr>
        <p:spPr/>
        <p:txBody>
          <a:bodyPr/>
          <a:lstStyle/>
          <a:p>
            <a:fld id="{EFE3C110-DB5A-4FDD-A959-481E9E63E32A}" type="slidenum">
              <a:rPr lang="en-US" smtClean="0"/>
              <a:t>21</a:t>
            </a:fld>
            <a:endParaRPr lang="en-US" dirty="0"/>
          </a:p>
        </p:txBody>
      </p:sp>
    </p:spTree>
    <p:extLst>
      <p:ext uri="{BB962C8B-B14F-4D97-AF65-F5344CB8AC3E}">
        <p14:creationId xmlns:p14="http://schemas.microsoft.com/office/powerpoint/2010/main" val="2940345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200"/>
              </a:spcAft>
              <a:buNone/>
            </a:pPr>
            <a:endParaRPr lang="en-US" sz="1200" dirty="0"/>
          </a:p>
        </p:txBody>
      </p:sp>
      <p:sp>
        <p:nvSpPr>
          <p:cNvPr id="4" name="Slide Number Placeholder 3"/>
          <p:cNvSpPr>
            <a:spLocks noGrp="1"/>
          </p:cNvSpPr>
          <p:nvPr>
            <p:ph type="sldNum" sz="quarter" idx="5"/>
          </p:nvPr>
        </p:nvSpPr>
        <p:spPr/>
        <p:txBody>
          <a:bodyPr/>
          <a:lstStyle/>
          <a:p>
            <a:fld id="{EFE3C110-DB5A-4FDD-A959-481E9E63E32A}" type="slidenum">
              <a:rPr lang="en-US" smtClean="0"/>
              <a:t>22</a:t>
            </a:fld>
            <a:endParaRPr lang="en-US" dirty="0"/>
          </a:p>
        </p:txBody>
      </p:sp>
    </p:spTree>
    <p:extLst>
      <p:ext uri="{BB962C8B-B14F-4D97-AF65-F5344CB8AC3E}">
        <p14:creationId xmlns:p14="http://schemas.microsoft.com/office/powerpoint/2010/main" val="31202721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p>
        </p:txBody>
      </p:sp>
      <p:sp>
        <p:nvSpPr>
          <p:cNvPr id="4" name="Slide Number Placeholder 3"/>
          <p:cNvSpPr>
            <a:spLocks noGrp="1"/>
          </p:cNvSpPr>
          <p:nvPr>
            <p:ph type="sldNum" sz="quarter" idx="5"/>
          </p:nvPr>
        </p:nvSpPr>
        <p:spPr/>
        <p:txBody>
          <a:bodyPr/>
          <a:lstStyle/>
          <a:p>
            <a:fld id="{EFE3C110-DB5A-4FDD-A959-481E9E63E32A}" type="slidenum">
              <a:rPr lang="en-US" smtClean="0"/>
              <a:t>23</a:t>
            </a:fld>
            <a:endParaRPr lang="en-US" dirty="0"/>
          </a:p>
        </p:txBody>
      </p:sp>
    </p:spTree>
    <p:extLst>
      <p:ext uri="{BB962C8B-B14F-4D97-AF65-F5344CB8AC3E}">
        <p14:creationId xmlns:p14="http://schemas.microsoft.com/office/powerpoint/2010/main" val="30051289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24</a:t>
            </a:fld>
            <a:endParaRPr lang="en-US" dirty="0"/>
          </a:p>
        </p:txBody>
      </p:sp>
    </p:spTree>
    <p:extLst>
      <p:ext uri="{BB962C8B-B14F-4D97-AF65-F5344CB8AC3E}">
        <p14:creationId xmlns:p14="http://schemas.microsoft.com/office/powerpoint/2010/main" val="17167949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mj-lt"/>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25</a:t>
            </a:fld>
            <a:endParaRPr lang="en-US" dirty="0"/>
          </a:p>
        </p:txBody>
      </p:sp>
    </p:spTree>
    <p:extLst>
      <p:ext uri="{BB962C8B-B14F-4D97-AF65-F5344CB8AC3E}">
        <p14:creationId xmlns:p14="http://schemas.microsoft.com/office/powerpoint/2010/main" val="20042908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26</a:t>
            </a:fld>
            <a:endParaRPr lang="en-US" dirty="0"/>
          </a:p>
        </p:txBody>
      </p:sp>
    </p:spTree>
    <p:extLst>
      <p:ext uri="{BB962C8B-B14F-4D97-AF65-F5344CB8AC3E}">
        <p14:creationId xmlns:p14="http://schemas.microsoft.com/office/powerpoint/2010/main" val="17341110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27</a:t>
            </a:fld>
            <a:endParaRPr lang="en-US" dirty="0"/>
          </a:p>
        </p:txBody>
      </p:sp>
    </p:spTree>
    <p:extLst>
      <p:ext uri="{BB962C8B-B14F-4D97-AF65-F5344CB8AC3E}">
        <p14:creationId xmlns:p14="http://schemas.microsoft.com/office/powerpoint/2010/main" val="25944599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28</a:t>
            </a:fld>
            <a:endParaRPr lang="en-US" dirty="0"/>
          </a:p>
        </p:txBody>
      </p:sp>
    </p:spTree>
    <p:extLst>
      <p:ext uri="{BB962C8B-B14F-4D97-AF65-F5344CB8AC3E}">
        <p14:creationId xmlns:p14="http://schemas.microsoft.com/office/powerpoint/2010/main" val="34317411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29</a:t>
            </a:fld>
            <a:endParaRPr lang="en-US" dirty="0"/>
          </a:p>
        </p:txBody>
      </p:sp>
    </p:spTree>
    <p:extLst>
      <p:ext uri="{BB962C8B-B14F-4D97-AF65-F5344CB8AC3E}">
        <p14:creationId xmlns:p14="http://schemas.microsoft.com/office/powerpoint/2010/main" val="38685858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30</a:t>
            </a:fld>
            <a:endParaRPr lang="en-US" dirty="0"/>
          </a:p>
        </p:txBody>
      </p:sp>
    </p:spTree>
    <p:extLst>
      <p:ext uri="{BB962C8B-B14F-4D97-AF65-F5344CB8AC3E}">
        <p14:creationId xmlns:p14="http://schemas.microsoft.com/office/powerpoint/2010/main" val="3426507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4</a:t>
            </a:fld>
            <a:endParaRPr lang="en-US" dirty="0"/>
          </a:p>
        </p:txBody>
      </p:sp>
    </p:spTree>
    <p:extLst>
      <p:ext uri="{BB962C8B-B14F-4D97-AF65-F5344CB8AC3E}">
        <p14:creationId xmlns:p14="http://schemas.microsoft.com/office/powerpoint/2010/main" val="25644161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31</a:t>
            </a:fld>
            <a:endParaRPr lang="en-US" dirty="0"/>
          </a:p>
        </p:txBody>
      </p:sp>
    </p:spTree>
    <p:extLst>
      <p:ext uri="{BB962C8B-B14F-4D97-AF65-F5344CB8AC3E}">
        <p14:creationId xmlns:p14="http://schemas.microsoft.com/office/powerpoint/2010/main" val="2004400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32</a:t>
            </a:fld>
            <a:endParaRPr lang="en-US" dirty="0"/>
          </a:p>
        </p:txBody>
      </p:sp>
    </p:spTree>
    <p:extLst>
      <p:ext uri="{BB962C8B-B14F-4D97-AF65-F5344CB8AC3E}">
        <p14:creationId xmlns:p14="http://schemas.microsoft.com/office/powerpoint/2010/main" val="35587811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Aft>
                <a:spcPts val="1800"/>
              </a:spcAft>
              <a:buNone/>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33</a:t>
            </a:fld>
            <a:endParaRPr lang="en-US" dirty="0"/>
          </a:p>
        </p:txBody>
      </p:sp>
    </p:spTree>
    <p:extLst>
      <p:ext uri="{BB962C8B-B14F-4D97-AF65-F5344CB8AC3E}">
        <p14:creationId xmlns:p14="http://schemas.microsoft.com/office/powerpoint/2010/main" val="22009169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34</a:t>
            </a:fld>
            <a:endParaRPr lang="en-US" dirty="0"/>
          </a:p>
        </p:txBody>
      </p:sp>
    </p:spTree>
    <p:extLst>
      <p:ext uri="{BB962C8B-B14F-4D97-AF65-F5344CB8AC3E}">
        <p14:creationId xmlns:p14="http://schemas.microsoft.com/office/powerpoint/2010/main" val="18084835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35</a:t>
            </a:fld>
            <a:endParaRPr lang="en-US" dirty="0"/>
          </a:p>
        </p:txBody>
      </p:sp>
    </p:spTree>
    <p:extLst>
      <p:ext uri="{BB962C8B-B14F-4D97-AF65-F5344CB8AC3E}">
        <p14:creationId xmlns:p14="http://schemas.microsoft.com/office/powerpoint/2010/main" val="298109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36</a:t>
            </a:fld>
            <a:endParaRPr lang="en-US" dirty="0"/>
          </a:p>
        </p:txBody>
      </p:sp>
    </p:spTree>
    <p:extLst>
      <p:ext uri="{BB962C8B-B14F-4D97-AF65-F5344CB8AC3E}">
        <p14:creationId xmlns:p14="http://schemas.microsoft.com/office/powerpoint/2010/main" val="1240978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37</a:t>
            </a:fld>
            <a:endParaRPr lang="en-US" dirty="0"/>
          </a:p>
        </p:txBody>
      </p:sp>
    </p:spTree>
    <p:extLst>
      <p:ext uri="{BB962C8B-B14F-4D97-AF65-F5344CB8AC3E}">
        <p14:creationId xmlns:p14="http://schemas.microsoft.com/office/powerpoint/2010/main" val="146990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38</a:t>
            </a:fld>
            <a:endParaRPr lang="en-US" dirty="0"/>
          </a:p>
        </p:txBody>
      </p:sp>
    </p:spTree>
    <p:extLst>
      <p:ext uri="{BB962C8B-B14F-4D97-AF65-F5344CB8AC3E}">
        <p14:creationId xmlns:p14="http://schemas.microsoft.com/office/powerpoint/2010/main" val="34418386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39</a:t>
            </a:fld>
            <a:endParaRPr lang="en-US" dirty="0"/>
          </a:p>
        </p:txBody>
      </p:sp>
    </p:spTree>
    <p:extLst>
      <p:ext uri="{BB962C8B-B14F-4D97-AF65-F5344CB8AC3E}">
        <p14:creationId xmlns:p14="http://schemas.microsoft.com/office/powerpoint/2010/main" val="26179922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40</a:t>
            </a:fld>
            <a:endParaRPr lang="en-US" dirty="0"/>
          </a:p>
        </p:txBody>
      </p:sp>
    </p:spTree>
    <p:extLst>
      <p:ext uri="{BB962C8B-B14F-4D97-AF65-F5344CB8AC3E}">
        <p14:creationId xmlns:p14="http://schemas.microsoft.com/office/powerpoint/2010/main" val="129289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5</a:t>
            </a:fld>
            <a:endParaRPr lang="en-US" dirty="0"/>
          </a:p>
        </p:txBody>
      </p:sp>
    </p:spTree>
    <p:extLst>
      <p:ext uri="{BB962C8B-B14F-4D97-AF65-F5344CB8AC3E}">
        <p14:creationId xmlns:p14="http://schemas.microsoft.com/office/powerpoint/2010/main" val="222231274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41</a:t>
            </a:fld>
            <a:endParaRPr lang="en-US" dirty="0"/>
          </a:p>
        </p:txBody>
      </p:sp>
    </p:spTree>
    <p:extLst>
      <p:ext uri="{BB962C8B-B14F-4D97-AF65-F5344CB8AC3E}">
        <p14:creationId xmlns:p14="http://schemas.microsoft.com/office/powerpoint/2010/main" val="1860372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sz="1200" dirty="0">
              <a:latin typeface="+mn-lt"/>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6</a:t>
            </a:fld>
            <a:endParaRPr lang="en-US" dirty="0"/>
          </a:p>
        </p:txBody>
      </p:sp>
    </p:spTree>
    <p:extLst>
      <p:ext uri="{BB962C8B-B14F-4D97-AF65-F5344CB8AC3E}">
        <p14:creationId xmlns:p14="http://schemas.microsoft.com/office/powerpoint/2010/main" val="1539517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7</a:t>
            </a:fld>
            <a:endParaRPr lang="en-US" dirty="0"/>
          </a:p>
        </p:txBody>
      </p:sp>
    </p:spTree>
    <p:extLst>
      <p:ext uri="{BB962C8B-B14F-4D97-AF65-F5344CB8AC3E}">
        <p14:creationId xmlns:p14="http://schemas.microsoft.com/office/powerpoint/2010/main" val="959523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8</a:t>
            </a:fld>
            <a:endParaRPr lang="en-US" dirty="0"/>
          </a:p>
        </p:txBody>
      </p:sp>
    </p:spTree>
    <p:extLst>
      <p:ext uri="{BB962C8B-B14F-4D97-AF65-F5344CB8AC3E}">
        <p14:creationId xmlns:p14="http://schemas.microsoft.com/office/powerpoint/2010/main" val="1603775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EFE3C110-DB5A-4FDD-A959-481E9E63E32A}" type="slidenum">
              <a:rPr lang="en-US" smtClean="0"/>
              <a:t>9</a:t>
            </a:fld>
            <a:endParaRPr lang="en-US" dirty="0"/>
          </a:p>
        </p:txBody>
      </p:sp>
    </p:spTree>
    <p:extLst>
      <p:ext uri="{BB962C8B-B14F-4D97-AF65-F5344CB8AC3E}">
        <p14:creationId xmlns:p14="http://schemas.microsoft.com/office/powerpoint/2010/main" val="4217681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20000"/>
              </a:lnSpc>
              <a:spcBef>
                <a:spcPts val="0"/>
              </a:spcBef>
              <a:spcAft>
                <a:spcPts val="0"/>
              </a:spcAft>
              <a:buNone/>
            </a:pPr>
            <a:endParaRPr lang="en-US" sz="1200" dirty="0">
              <a:solidFill>
                <a:prstClr val="black"/>
              </a:solidFill>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EFE3C110-DB5A-4FDD-A959-481E9E63E32A}" type="slidenum">
              <a:rPr lang="en-US" smtClean="0"/>
              <a:t>10</a:t>
            </a:fld>
            <a:endParaRPr lang="en-US" dirty="0"/>
          </a:p>
        </p:txBody>
      </p:sp>
    </p:spTree>
    <p:extLst>
      <p:ext uri="{BB962C8B-B14F-4D97-AF65-F5344CB8AC3E}">
        <p14:creationId xmlns:p14="http://schemas.microsoft.com/office/powerpoint/2010/main" val="10895572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3/11/2022</a:t>
            </a:fld>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CCSPP@cde.ca.gov"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de.ca.gov/ci/gs/hs/ccspp.asp"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mailto:CCSPP@cde.ca.gov" TargetMode="External"/><Relationship Id="rId4" Type="http://schemas.openxmlformats.org/officeDocument/2006/relationships/hyperlink" Target="https://www.cde.ca.gov/fg/fo/r17/ccspprfa.asp"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8DC-92CB-45E6-8760-E536A9FD06B3}"/>
              </a:ext>
            </a:extLst>
          </p:cNvPr>
          <p:cNvSpPr>
            <a:spLocks noGrp="1"/>
          </p:cNvSpPr>
          <p:nvPr>
            <p:ph type="title"/>
          </p:nvPr>
        </p:nvSpPr>
        <p:spPr/>
        <p:txBody>
          <a:bodyPr/>
          <a:lstStyle/>
          <a:p>
            <a:r>
              <a:rPr lang="en-US" b="1" dirty="0"/>
              <a:t>California Community Schools Partnership Program – Planning Grant</a:t>
            </a:r>
            <a:endParaRPr lang="en-US" dirty="0"/>
          </a:p>
        </p:txBody>
      </p:sp>
      <p:sp>
        <p:nvSpPr>
          <p:cNvPr id="3" name="Content Placeholder 2">
            <a:extLst>
              <a:ext uri="{FF2B5EF4-FFF2-40B4-BE49-F238E27FC236}">
                <a16:creationId xmlns:a16="http://schemas.microsoft.com/office/drawing/2014/main" id="{FED58F0D-D4DF-4243-ADA5-6ACC92CEC135}"/>
              </a:ext>
            </a:extLst>
          </p:cNvPr>
          <p:cNvSpPr>
            <a:spLocks noGrp="1"/>
          </p:cNvSpPr>
          <p:nvPr>
            <p:ph idx="1"/>
          </p:nvPr>
        </p:nvSpPr>
        <p:spPr>
          <a:xfrm>
            <a:off x="2540000" y="2660476"/>
            <a:ext cx="9144000" cy="3426823"/>
          </a:xfrm>
        </p:spPr>
        <p:txBody>
          <a:bodyPr/>
          <a:lstStyle/>
          <a:p>
            <a:pPr algn="ctr">
              <a:spcAft>
                <a:spcPts val="1200"/>
              </a:spcAft>
            </a:pPr>
            <a:r>
              <a:rPr lang="en-US" sz="4000" b="1" dirty="0"/>
              <a:t>Application Webinar</a:t>
            </a:r>
          </a:p>
          <a:p>
            <a:pPr algn="ctr">
              <a:spcAft>
                <a:spcPts val="1200"/>
              </a:spcAft>
            </a:pPr>
            <a:r>
              <a:rPr lang="en-US" dirty="0"/>
              <a:t>March 8, 2022 at 3:00 p.m.</a:t>
            </a:r>
          </a:p>
          <a:p>
            <a:pPr algn="ctr">
              <a:spcAft>
                <a:spcPts val="1200"/>
              </a:spcAft>
            </a:pPr>
            <a:r>
              <a:rPr lang="en-US" dirty="0"/>
              <a:t>and </a:t>
            </a:r>
          </a:p>
          <a:p>
            <a:pPr algn="ctr">
              <a:spcAft>
                <a:spcPts val="1200"/>
              </a:spcAft>
            </a:pPr>
            <a:r>
              <a:rPr lang="en-US" dirty="0"/>
              <a:t>March 10, 2022 and 9:00 a.m.</a:t>
            </a:r>
          </a:p>
          <a:p>
            <a:pPr marL="0" indent="0">
              <a:buNone/>
            </a:pPr>
            <a:endParaRPr lang="en-US" dirty="0"/>
          </a:p>
        </p:txBody>
      </p:sp>
    </p:spTree>
    <p:extLst>
      <p:ext uri="{BB962C8B-B14F-4D97-AF65-F5344CB8AC3E}">
        <p14:creationId xmlns:p14="http://schemas.microsoft.com/office/powerpoint/2010/main" val="1254578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(3)</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20000"/>
              </a:lnSpc>
              <a:spcBef>
                <a:spcPts val="0"/>
              </a:spcBef>
              <a:spcAft>
                <a:spcPts val="0"/>
              </a:spcAft>
              <a:buNone/>
            </a:pPr>
            <a:r>
              <a:rPr lang="en-US" sz="2400" dirty="0">
                <a:solidFill>
                  <a:prstClr val="black"/>
                </a:solidFill>
                <a:ea typeface="Times New Roman" panose="02020603050405020304" pitchFamily="18" charset="0"/>
              </a:rPr>
              <a:t>Two of the three grant opportunities are open for application this spring:</a:t>
            </a:r>
          </a:p>
          <a:p>
            <a:pPr marL="0" indent="0">
              <a:lnSpc>
                <a:spcPct val="120000"/>
              </a:lnSpc>
              <a:spcBef>
                <a:spcPts val="0"/>
              </a:spcBef>
              <a:spcAft>
                <a:spcPts val="0"/>
              </a:spcAft>
              <a:buNone/>
            </a:pPr>
            <a:endParaRPr lang="en-US" sz="2400" dirty="0">
              <a:solidFill>
                <a:prstClr val="black"/>
              </a:solidFill>
              <a:ea typeface="Times New Roman" panose="02020603050405020304" pitchFamily="18" charset="0"/>
            </a:endParaRPr>
          </a:p>
          <a:p>
            <a:pPr marL="463550" lvl="1" indent="-457200">
              <a:lnSpc>
                <a:spcPct val="120000"/>
              </a:lnSpc>
              <a:spcBef>
                <a:spcPts val="0"/>
              </a:spcBef>
              <a:spcAft>
                <a:spcPts val="0"/>
              </a:spcAft>
              <a:buNone/>
            </a:pPr>
            <a:r>
              <a:rPr lang="en-US" sz="2400" b="1" dirty="0">
                <a:ea typeface="Times New Roman" panose="02020603050405020304" pitchFamily="18" charset="0"/>
                <a:cs typeface="Times New Roman" panose="02020603050405020304" pitchFamily="18" charset="0"/>
              </a:rPr>
              <a:t>1.	Planning Grants</a:t>
            </a:r>
            <a:r>
              <a:rPr lang="en-US" sz="2400" dirty="0">
                <a:ea typeface="Times New Roman" panose="02020603050405020304" pitchFamily="18" charset="0"/>
                <a:cs typeface="Times New Roman" panose="02020603050405020304" pitchFamily="18" charset="0"/>
              </a:rPr>
              <a:t> (at least 10 percent of total grant funding = $297,411,400) </a:t>
            </a:r>
          </a:p>
          <a:p>
            <a:pPr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Two rounds</a:t>
            </a:r>
          </a:p>
          <a:p>
            <a:pPr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Up to $200,000 per Qualifying Entity (LEA)</a:t>
            </a:r>
          </a:p>
          <a:p>
            <a:pPr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Up to two years (2022–23 and 2023–24 program years)</a:t>
            </a:r>
          </a:p>
          <a:p>
            <a:pPr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For LEAs with no existing community schools</a:t>
            </a:r>
          </a:p>
          <a:p>
            <a:pPr lvl="2">
              <a:lnSpc>
                <a:spcPct val="120000"/>
              </a:lnSpc>
              <a:spcBef>
                <a:spcPts val="0"/>
              </a:spcBef>
              <a:buFont typeface="Courier New" panose="02070309020205020404" pitchFamily="49" charset="0"/>
              <a:buChar char="o"/>
            </a:pP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8616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(4)</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20000"/>
              </a:lnSpc>
              <a:spcBef>
                <a:spcPts val="0"/>
              </a:spcBef>
              <a:spcAft>
                <a:spcPts val="0"/>
              </a:spcAft>
              <a:buNone/>
            </a:pPr>
            <a:r>
              <a:rPr lang="en-US" sz="2400" dirty="0">
                <a:solidFill>
                  <a:prstClr val="black"/>
                </a:solidFill>
                <a:ea typeface="Times New Roman" panose="02020603050405020304" pitchFamily="18" charset="0"/>
              </a:rPr>
              <a:t>Two of the three grant opportunities are open for application this spring:</a:t>
            </a:r>
          </a:p>
          <a:p>
            <a:pPr marL="463550" lvl="1" indent="-331788">
              <a:lnSpc>
                <a:spcPct val="120000"/>
              </a:lnSpc>
              <a:spcBef>
                <a:spcPts val="0"/>
              </a:spcBef>
              <a:spcAft>
                <a:spcPts val="0"/>
              </a:spcAft>
              <a:buNone/>
            </a:pPr>
            <a:r>
              <a:rPr lang="en-US" sz="2400" b="1" dirty="0">
                <a:ea typeface="Times New Roman" panose="02020603050405020304" pitchFamily="18" charset="0"/>
                <a:cs typeface="Times New Roman" panose="02020603050405020304" pitchFamily="18" charset="0"/>
              </a:rPr>
              <a:t>2. Implementation Grants </a:t>
            </a:r>
            <a:r>
              <a:rPr lang="en-US" sz="2400" dirty="0">
                <a:ea typeface="Times New Roman" panose="02020603050405020304" pitchFamily="18" charset="0"/>
                <a:cs typeface="Times New Roman" panose="02020603050405020304" pitchFamily="18" charset="0"/>
              </a:rPr>
              <a:t>(up to 70 percent of total grant funding = $2,081,879,800) </a:t>
            </a:r>
          </a:p>
          <a:p>
            <a:pPr marL="914400" lvl="2">
              <a:lnSpc>
                <a:spcPct val="120000"/>
              </a:lnSpc>
              <a:spcBef>
                <a:spcPts val="0"/>
              </a:spcBef>
              <a:spcAft>
                <a:spcPts val="0"/>
              </a:spcAft>
              <a:buFont typeface="Courier New" panose="02070309020205020404" pitchFamily="49" charset="0"/>
              <a:buChar char="o"/>
            </a:pPr>
            <a:r>
              <a:rPr lang="en-US" dirty="0">
                <a:ea typeface="Times New Roman" panose="02020603050405020304" pitchFamily="18" charset="0"/>
                <a:cs typeface="Times New Roman" panose="02020603050405020304" pitchFamily="18" charset="0"/>
              </a:rPr>
              <a:t>Multiple rounds</a:t>
            </a:r>
          </a:p>
          <a:p>
            <a:pPr marL="914400" lvl="2">
              <a:lnSpc>
                <a:spcPct val="120000"/>
              </a:lnSpc>
              <a:spcBef>
                <a:spcPts val="0"/>
              </a:spcBef>
              <a:spcAft>
                <a:spcPts val="0"/>
              </a:spcAft>
              <a:buFont typeface="Courier New" panose="02070309020205020404" pitchFamily="49" charset="0"/>
              <a:buChar char="o"/>
            </a:pPr>
            <a:r>
              <a:rPr lang="en-US" dirty="0">
                <a:ea typeface="Times New Roman" panose="02020603050405020304" pitchFamily="18" charset="0"/>
                <a:cs typeface="Times New Roman" panose="02020603050405020304" pitchFamily="18" charset="0"/>
              </a:rPr>
              <a:t>2021–22 through 2027–28 program years (grant period for new community schools is five years)</a:t>
            </a:r>
            <a:endParaRPr lang="en-US" dirty="0">
              <a:solidFill>
                <a:prstClr val="black"/>
              </a:solidFill>
              <a:ea typeface="Times New Roman" panose="02020603050405020304" pitchFamily="18" charset="0"/>
              <a:cs typeface="Times New Roman" panose="02020603050405020304" pitchFamily="18" charset="0"/>
            </a:endParaRPr>
          </a:p>
          <a:p>
            <a:pPr marL="914400"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Annual grants up to $500,000 per school site </a:t>
            </a:r>
          </a:p>
          <a:p>
            <a:pPr marL="914400" lvl="2">
              <a:lnSpc>
                <a:spcPct val="120000"/>
              </a:lnSpc>
              <a:spcBef>
                <a:spcPts val="0"/>
              </a:spcBef>
              <a:buFont typeface="Courier New" panose="02070309020205020404" pitchFamily="49" charset="0"/>
              <a:buChar char="o"/>
            </a:pPr>
            <a:r>
              <a:rPr lang="en-US" dirty="0">
                <a:solidFill>
                  <a:prstClr val="black"/>
                </a:solidFill>
                <a:ea typeface="Times New Roman" panose="02020603050405020304" pitchFamily="18" charset="0"/>
                <a:cs typeface="Times New Roman" panose="02020603050405020304" pitchFamily="18" charset="0"/>
              </a:rPr>
              <a:t>For LEAs with existing community schools for new, expanded or continuing community schools</a:t>
            </a:r>
          </a:p>
        </p:txBody>
      </p:sp>
    </p:spTree>
    <p:extLst>
      <p:ext uri="{BB962C8B-B14F-4D97-AF65-F5344CB8AC3E}">
        <p14:creationId xmlns:p14="http://schemas.microsoft.com/office/powerpoint/2010/main" val="1025309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(1)</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lstStyle/>
          <a:p>
            <a:pPr marL="0" lvl="0" indent="0">
              <a:buNone/>
            </a:pPr>
            <a:r>
              <a:rPr lang="en-US" sz="2800" dirty="0"/>
              <a:t>A “Community school” means a public school serving preschool, kindergarten, or any of grades 1 to 12, inclusive, and includes the following:</a:t>
            </a:r>
          </a:p>
          <a:p>
            <a:pPr lvl="1">
              <a:buFont typeface="Arial" panose="020B0604020202020204" pitchFamily="34" charset="0"/>
              <a:buChar char="•"/>
            </a:pPr>
            <a:r>
              <a:rPr lang="en-US" b="1" dirty="0"/>
              <a:t>Integrated support services</a:t>
            </a:r>
            <a:r>
              <a:rPr lang="en-US" dirty="0"/>
              <a:t>, including the coordination of health, mental health, and social services that ensure coordination and support with county and local educational agency resources, and early screening and intervention for learning and other needs.</a:t>
            </a:r>
          </a:p>
        </p:txBody>
      </p:sp>
    </p:spTree>
    <p:extLst>
      <p:ext uri="{BB962C8B-B14F-4D97-AF65-F5344CB8AC3E}">
        <p14:creationId xmlns:p14="http://schemas.microsoft.com/office/powerpoint/2010/main" val="4251085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(2)</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lstStyle/>
          <a:p>
            <a:pPr lvl="1">
              <a:buFont typeface="Arial" panose="020B0604020202020204" pitchFamily="34" charset="0"/>
              <a:buChar char="•"/>
            </a:pPr>
            <a:r>
              <a:rPr lang="en-US" b="1" dirty="0"/>
              <a:t>Family and community engagement</a:t>
            </a:r>
            <a:r>
              <a:rPr lang="en-US" dirty="0"/>
              <a:t>, which may include home visits, home-school collaboration, community partnerships, and school climate surveys.</a:t>
            </a:r>
          </a:p>
          <a:p>
            <a:pPr lvl="1">
              <a:buFont typeface="Arial" panose="020B0604020202020204" pitchFamily="34" charset="0"/>
              <a:buChar char="•"/>
            </a:pPr>
            <a:r>
              <a:rPr lang="en-US" b="1" dirty="0"/>
              <a:t>Collaborative leadership and practices for educators</a:t>
            </a:r>
            <a:r>
              <a:rPr lang="en-US" dirty="0"/>
              <a:t>, including professional development to support mental and behavioral health, trauma-informed care, social-emotional learning, restorative justice, and other key areas.</a:t>
            </a:r>
          </a:p>
        </p:txBody>
      </p:sp>
    </p:spTree>
    <p:extLst>
      <p:ext uri="{BB962C8B-B14F-4D97-AF65-F5344CB8AC3E}">
        <p14:creationId xmlns:p14="http://schemas.microsoft.com/office/powerpoint/2010/main" val="2723149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5C462-60BA-4CB3-8BDA-0D812DBF25DB}"/>
              </a:ext>
            </a:extLst>
          </p:cNvPr>
          <p:cNvSpPr>
            <a:spLocks noGrp="1"/>
          </p:cNvSpPr>
          <p:nvPr>
            <p:ph type="title"/>
          </p:nvPr>
        </p:nvSpPr>
        <p:spPr/>
        <p:txBody>
          <a:bodyPr/>
          <a:lstStyle/>
          <a:p>
            <a:r>
              <a:rPr lang="en-US" b="1" dirty="0"/>
              <a:t>Community School Defined </a:t>
            </a:r>
            <a:r>
              <a:rPr lang="en-US" sz="2400" b="1" dirty="0"/>
              <a:t>(3)</a:t>
            </a:r>
            <a:endParaRPr lang="en-US" b="1" dirty="0"/>
          </a:p>
        </p:txBody>
      </p:sp>
      <p:sp>
        <p:nvSpPr>
          <p:cNvPr id="3" name="Content Placeholder 2">
            <a:extLst>
              <a:ext uri="{FF2B5EF4-FFF2-40B4-BE49-F238E27FC236}">
                <a16:creationId xmlns:a16="http://schemas.microsoft.com/office/drawing/2014/main" id="{2897295E-E09F-4120-865B-68BCEED6ACD6}"/>
              </a:ext>
            </a:extLst>
          </p:cNvPr>
          <p:cNvSpPr>
            <a:spLocks noGrp="1"/>
          </p:cNvSpPr>
          <p:nvPr>
            <p:ph idx="1"/>
          </p:nvPr>
        </p:nvSpPr>
        <p:spPr/>
        <p:txBody>
          <a:bodyPr/>
          <a:lstStyle/>
          <a:p>
            <a:pPr lvl="1">
              <a:buFont typeface="Arial" panose="020B0604020202020204" pitchFamily="34" charset="0"/>
              <a:buChar char="•"/>
            </a:pPr>
            <a:r>
              <a:rPr lang="en-US" b="1" dirty="0"/>
              <a:t>Extended learning time and opportunities</a:t>
            </a:r>
            <a:r>
              <a:rPr lang="en-US" dirty="0"/>
              <a:t>, including before and after school care.</a:t>
            </a:r>
          </a:p>
        </p:txBody>
      </p:sp>
    </p:spTree>
    <p:extLst>
      <p:ext uri="{BB962C8B-B14F-4D97-AF65-F5344CB8AC3E}">
        <p14:creationId xmlns:p14="http://schemas.microsoft.com/office/powerpoint/2010/main" val="19319735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(1)</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spcAft>
                <a:spcPts val="2400"/>
              </a:spcAft>
              <a:buNone/>
            </a:pPr>
            <a:r>
              <a:rPr lang="en-US" dirty="0"/>
              <a:t>The CDE is accepting applications from LEAs for the CCSPP planning grants. </a:t>
            </a:r>
          </a:p>
          <a:p>
            <a:pPr marL="0" indent="0">
              <a:buNone/>
            </a:pPr>
            <a:r>
              <a:rPr lang="en-US" sz="2800" dirty="0"/>
              <a:t>For the purposes of the CCSPP, LEAs are defined as school districts, county offices of education, and charter schools.</a:t>
            </a:r>
          </a:p>
        </p:txBody>
      </p:sp>
    </p:spTree>
    <p:extLst>
      <p:ext uri="{BB962C8B-B14F-4D97-AF65-F5344CB8AC3E}">
        <p14:creationId xmlns:p14="http://schemas.microsoft.com/office/powerpoint/2010/main" val="3618917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Grant Application Review </a:t>
            </a:r>
            <a:r>
              <a:rPr lang="en-US" sz="2400" b="1" dirty="0"/>
              <a:t>(2)</a:t>
            </a:r>
            <a:endParaRPr lang="en-US" b="1" dirty="0"/>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buNone/>
            </a:pPr>
            <a:r>
              <a:rPr lang="en-US" dirty="0"/>
              <a:t>The CCSPP provides funding for a planning grant period beginning in June 2022, through June 30, 2024. </a:t>
            </a:r>
          </a:p>
          <a:p>
            <a:pPr marL="0" indent="0">
              <a:buNone/>
            </a:pPr>
            <a:r>
              <a:rPr lang="en-US" dirty="0"/>
              <a:t>The total grant budget for the current CCSPP-Planning Grant Request for Applications is up to $134,741,350.</a:t>
            </a:r>
          </a:p>
        </p:txBody>
      </p:sp>
    </p:spTree>
    <p:extLst>
      <p:ext uri="{BB962C8B-B14F-4D97-AF65-F5344CB8AC3E}">
        <p14:creationId xmlns:p14="http://schemas.microsoft.com/office/powerpoint/2010/main" val="3846351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1200"/>
              </a:spcAft>
              <a:buNone/>
            </a:pPr>
            <a:r>
              <a:rPr lang="en-US" dirty="0"/>
              <a:t>The intent of the CCSPP Planning Grant is to support local educational agencies (LEAs) in developing a community school implementation plan.</a:t>
            </a:r>
          </a:p>
        </p:txBody>
      </p:sp>
    </p:spTree>
    <p:extLst>
      <p:ext uri="{BB962C8B-B14F-4D97-AF65-F5344CB8AC3E}">
        <p14:creationId xmlns:p14="http://schemas.microsoft.com/office/powerpoint/2010/main" val="2965368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buNone/>
            </a:pPr>
            <a:r>
              <a:rPr lang="en-US" dirty="0"/>
              <a:t>Funding may be used for any of the following purposes:</a:t>
            </a:r>
          </a:p>
          <a:p>
            <a:pPr lvl="0"/>
            <a:r>
              <a:rPr lang="en-US" dirty="0"/>
              <a:t>Staffing costs for coordination, such as a community school coordinator.</a:t>
            </a:r>
          </a:p>
          <a:p>
            <a:r>
              <a:rPr lang="en-US" dirty="0"/>
              <a:t>Conducting a comprehensive school and community needs and asset assessment.</a:t>
            </a:r>
          </a:p>
        </p:txBody>
      </p:sp>
    </p:spTree>
    <p:extLst>
      <p:ext uri="{BB962C8B-B14F-4D97-AF65-F5344CB8AC3E}">
        <p14:creationId xmlns:p14="http://schemas.microsoft.com/office/powerpoint/2010/main" val="28081322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(3)</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lvl="0"/>
            <a:r>
              <a:rPr lang="en-US" dirty="0"/>
              <a:t>Grant application support, service billing development, and other administrative costs necessary to launch a community schools model at scale.</a:t>
            </a:r>
          </a:p>
          <a:p>
            <a:pPr lvl="0"/>
            <a:r>
              <a:rPr lang="en-US" dirty="0"/>
              <a:t>Partnership development and coordination support between the grantee and cooperating agencies.</a:t>
            </a:r>
          </a:p>
        </p:txBody>
      </p:sp>
    </p:spTree>
    <p:extLst>
      <p:ext uri="{BB962C8B-B14F-4D97-AF65-F5344CB8AC3E}">
        <p14:creationId xmlns:p14="http://schemas.microsoft.com/office/powerpoint/2010/main" val="1592425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ADF41-1A39-4F55-A3AE-2260CA54A8AB}"/>
              </a:ext>
            </a:extLst>
          </p:cNvPr>
          <p:cNvSpPr>
            <a:spLocks noGrp="1"/>
          </p:cNvSpPr>
          <p:nvPr>
            <p:ph type="title"/>
          </p:nvPr>
        </p:nvSpPr>
        <p:spPr/>
        <p:txBody>
          <a:bodyPr/>
          <a:lstStyle/>
          <a:p>
            <a:r>
              <a:rPr lang="en-US" b="1" dirty="0"/>
              <a:t>Agenda</a:t>
            </a:r>
          </a:p>
        </p:txBody>
      </p:sp>
      <p:sp>
        <p:nvSpPr>
          <p:cNvPr id="3" name="Content Placeholder 2">
            <a:extLst>
              <a:ext uri="{FF2B5EF4-FFF2-40B4-BE49-F238E27FC236}">
                <a16:creationId xmlns:a16="http://schemas.microsoft.com/office/drawing/2014/main" id="{E1EB1F4A-3582-45EC-B3AC-083235A0D5A0}"/>
              </a:ext>
            </a:extLst>
          </p:cNvPr>
          <p:cNvSpPr>
            <a:spLocks noGrp="1"/>
          </p:cNvSpPr>
          <p:nvPr>
            <p:ph idx="1"/>
          </p:nvPr>
        </p:nvSpPr>
        <p:spPr>
          <a:xfrm>
            <a:off x="2745267" y="2133600"/>
            <a:ext cx="9144000" cy="4114800"/>
          </a:xfrm>
        </p:spPr>
        <p:txBody>
          <a:bodyPr/>
          <a:lstStyle/>
          <a:p>
            <a:r>
              <a:rPr lang="en-US" dirty="0"/>
              <a:t>Community Schools Overview</a:t>
            </a:r>
          </a:p>
          <a:p>
            <a:r>
              <a:rPr lang="en-US" dirty="0"/>
              <a:t>Program Overview</a:t>
            </a:r>
          </a:p>
          <a:p>
            <a:r>
              <a:rPr lang="en-US" dirty="0"/>
              <a:t>Grant Application Review</a:t>
            </a:r>
          </a:p>
          <a:p>
            <a:r>
              <a:rPr lang="en-US" dirty="0"/>
              <a:t>Intent, Eligibility and Competitive Priorities</a:t>
            </a:r>
          </a:p>
          <a:p>
            <a:r>
              <a:rPr lang="en-US" dirty="0"/>
              <a:t>Timeline and Application Submission</a:t>
            </a:r>
          </a:p>
          <a:p>
            <a:r>
              <a:rPr lang="en-US" dirty="0"/>
              <a:t>Question and Answer</a:t>
            </a:r>
          </a:p>
        </p:txBody>
      </p:sp>
    </p:spTree>
    <p:extLst>
      <p:ext uri="{BB962C8B-B14F-4D97-AF65-F5344CB8AC3E}">
        <p14:creationId xmlns:p14="http://schemas.microsoft.com/office/powerpoint/2010/main" val="30355592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Intent </a:t>
            </a:r>
            <a:r>
              <a:rPr lang="en-US" sz="2400" b="1" dirty="0"/>
              <a:t>(4)</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lvl="0"/>
            <a:r>
              <a:rPr lang="en-US" dirty="0"/>
              <a:t>Providing training and support to LEA and cooperating agency personnel to develop best practices for integrating student supports.</a:t>
            </a:r>
          </a:p>
          <a:p>
            <a:pPr lvl="0"/>
            <a:r>
              <a:rPr lang="en-US" dirty="0"/>
              <a:t>Preparing a community school implementation plan for submission to the governing board or body of the LEA and to the California Department of Education (CDE).</a:t>
            </a:r>
          </a:p>
        </p:txBody>
      </p:sp>
    </p:spTree>
    <p:extLst>
      <p:ext uri="{BB962C8B-B14F-4D97-AF65-F5344CB8AC3E}">
        <p14:creationId xmlns:p14="http://schemas.microsoft.com/office/powerpoint/2010/main" val="524662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Eligibility Criteria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0"/>
              </a:spcAft>
              <a:buNone/>
            </a:pPr>
            <a:r>
              <a:rPr lang="en-US" sz="2400" dirty="0"/>
              <a:t>The applicant must be an LEA; defined as a school district, charter school, or county office of education, that meets </a:t>
            </a:r>
            <a:r>
              <a:rPr lang="en-US" sz="2400" b="1" dirty="0"/>
              <a:t>any</a:t>
            </a:r>
            <a:r>
              <a:rPr lang="en-US" sz="2400" dirty="0"/>
              <a:t> of the following:</a:t>
            </a:r>
          </a:p>
          <a:p>
            <a:pPr lvl="0">
              <a:spcAft>
                <a:spcPts val="1200"/>
              </a:spcAft>
            </a:pPr>
            <a:r>
              <a:rPr lang="en-US" sz="2400" dirty="0"/>
              <a:t>At least 50% of the enrolled pupils at the educational agency are ‘unduplicated’</a:t>
            </a:r>
          </a:p>
          <a:p>
            <a:pPr lvl="0">
              <a:spcAft>
                <a:spcPts val="1200"/>
              </a:spcAft>
            </a:pPr>
            <a:r>
              <a:rPr lang="en-US" sz="2400" dirty="0"/>
              <a:t>The LEA has higher than state average dropout rates.</a:t>
            </a:r>
          </a:p>
          <a:p>
            <a:pPr lvl="0">
              <a:spcAft>
                <a:spcPts val="1200"/>
              </a:spcAft>
            </a:pPr>
            <a:r>
              <a:rPr lang="en-US" sz="2400" dirty="0"/>
              <a:t>The LEA has higher than state average rates of suspension and expulsion.</a:t>
            </a:r>
          </a:p>
          <a:p>
            <a:pPr lvl="0">
              <a:spcAft>
                <a:spcPts val="1200"/>
              </a:spcAft>
            </a:pPr>
            <a:r>
              <a:rPr lang="en-US" sz="2400" dirty="0"/>
              <a:t>The LEA has higher than state average rates of child homelessness, foster youth, or justice-involved youth. </a:t>
            </a:r>
          </a:p>
        </p:txBody>
      </p:sp>
    </p:spTree>
    <p:extLst>
      <p:ext uri="{BB962C8B-B14F-4D97-AF65-F5344CB8AC3E}">
        <p14:creationId xmlns:p14="http://schemas.microsoft.com/office/powerpoint/2010/main" val="2620179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Eligibility Criteria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buNone/>
            </a:pPr>
            <a:r>
              <a:rPr lang="en-US" sz="2400" dirty="0"/>
              <a:t>In addition to the above, an LEA can apply on behalf of:</a:t>
            </a:r>
          </a:p>
          <a:p>
            <a:r>
              <a:rPr lang="en-US" sz="2400" dirty="0"/>
              <a:t>A school that is not within an LEA that satisfies any of the criteria above, </a:t>
            </a:r>
            <a:r>
              <a:rPr lang="en-US" sz="2400" b="1" dirty="0"/>
              <a:t>but</a:t>
            </a:r>
            <a:r>
              <a:rPr lang="en-US" sz="2400" dirty="0"/>
              <a:t> the school demonstrates two or more of the criteria, and the school demonstrates other factors that warrant the school’s consideration, including, but not limited to, fulfilling an exceptional need or providing service to a particular target population.</a:t>
            </a:r>
          </a:p>
          <a:p>
            <a:r>
              <a:rPr lang="en-US" sz="2400" dirty="0"/>
              <a:t>An LEA or consortium, on behalf of one or more schools that are qualifying entities within the LEA or consortium.</a:t>
            </a:r>
          </a:p>
          <a:p>
            <a:pPr marL="0" indent="0">
              <a:buNone/>
            </a:pPr>
            <a:endParaRPr lang="en-US" sz="2400" dirty="0"/>
          </a:p>
        </p:txBody>
      </p:sp>
    </p:spTree>
    <p:extLst>
      <p:ext uri="{BB962C8B-B14F-4D97-AF65-F5344CB8AC3E}">
        <p14:creationId xmlns:p14="http://schemas.microsoft.com/office/powerpoint/2010/main" val="14419174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Eligibility Criteria </a:t>
            </a:r>
            <a:r>
              <a:rPr lang="en-US" sz="2400" b="1" dirty="0"/>
              <a:t>(3)</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buNone/>
            </a:pPr>
            <a:r>
              <a:rPr lang="en-US" sz="2400" dirty="0"/>
              <a:t>In addition to the above, the following are also eligible to apply:</a:t>
            </a:r>
          </a:p>
          <a:p>
            <a:pPr lvl="0"/>
            <a:r>
              <a:rPr lang="en-US" sz="2400" dirty="0"/>
              <a:t>A county behavioral health agency that will operate the program in partnership with at least one LEA that is a qualifying entity. </a:t>
            </a:r>
          </a:p>
          <a:p>
            <a:pPr lvl="0"/>
            <a:r>
              <a:rPr lang="en-US" sz="2400" dirty="0"/>
              <a:t>A federal Head Start or Early Head Start program or other government-funded early childhood program or agency that will operate the program in partnership with at least one LEA that is a qualifying entity.</a:t>
            </a:r>
          </a:p>
          <a:p>
            <a:pPr lvl="0"/>
            <a:r>
              <a:rPr lang="en-US" sz="2400" dirty="0"/>
              <a:t>A childcare program or agency within a public institution of higher education that will operate the program in partnership with at least one LEA that is a qualifying entity.</a:t>
            </a:r>
          </a:p>
        </p:txBody>
      </p:sp>
    </p:spTree>
    <p:extLst>
      <p:ext uri="{BB962C8B-B14F-4D97-AF65-F5344CB8AC3E}">
        <p14:creationId xmlns:p14="http://schemas.microsoft.com/office/powerpoint/2010/main" val="3662952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(1)</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a:t>
            </a:r>
          </a:p>
          <a:p>
            <a:pPr marL="514350" lvl="0" indent="-514350">
              <a:buFont typeface="+mj-lt"/>
              <a:buAutoNum type="arabicPeriod"/>
            </a:pPr>
            <a:r>
              <a:rPr lang="en-US" dirty="0"/>
              <a:t>Applicants serving students in schools in which at least 80 percent of the pupil population are unduplicated pupils.</a:t>
            </a:r>
          </a:p>
          <a:p>
            <a:pPr marL="514350" lvl="0" indent="-514350">
              <a:buFont typeface="+mj-lt"/>
              <a:buAutoNum type="arabicPeriod"/>
            </a:pPr>
            <a:r>
              <a:rPr lang="en-US" dirty="0"/>
              <a:t>Applicants with a demonstrated need for expanded access to integrated services, including those disproportionately impacted by the COVID-19 pandemic.</a:t>
            </a:r>
          </a:p>
        </p:txBody>
      </p:sp>
    </p:spTree>
    <p:extLst>
      <p:ext uri="{BB962C8B-B14F-4D97-AF65-F5344CB8AC3E}">
        <p14:creationId xmlns:p14="http://schemas.microsoft.com/office/powerpoint/2010/main" val="3041087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(2)</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514350" lvl="0" indent="-514350">
              <a:buFont typeface="+mj-lt"/>
              <a:buAutoNum type="arabicPeriod" startAt="3"/>
            </a:pPr>
            <a:r>
              <a:rPr lang="en-US" dirty="0"/>
              <a:t>Applicants that involve students, parents, certificated and classified school staff, and cooperating agency personnel in the process of identifying the needs of students and families, and in the planning of support services to be offered.</a:t>
            </a:r>
          </a:p>
        </p:txBody>
      </p:sp>
    </p:spTree>
    <p:extLst>
      <p:ext uri="{BB962C8B-B14F-4D97-AF65-F5344CB8AC3E}">
        <p14:creationId xmlns:p14="http://schemas.microsoft.com/office/powerpoint/2010/main" val="386614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(3)</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514350" lvl="0" indent="-514350">
              <a:buFont typeface="+mj-lt"/>
              <a:buAutoNum type="arabicPeriod" startAt="4"/>
            </a:pPr>
            <a:r>
              <a:rPr lang="en-US" dirty="0"/>
              <a:t>Applicants that commit to providing trauma-informed health, mental health, and social services for students within a multitiered system of support at or near the school site, and partner with other schools, school districts, county agencies, or nongovernmental organizations.</a:t>
            </a:r>
          </a:p>
        </p:txBody>
      </p:sp>
    </p:spTree>
    <p:extLst>
      <p:ext uri="{BB962C8B-B14F-4D97-AF65-F5344CB8AC3E}">
        <p14:creationId xmlns:p14="http://schemas.microsoft.com/office/powerpoint/2010/main" val="1230999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(4)</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514350" lvl="0" indent="-514350">
              <a:buFont typeface="+mj-lt"/>
              <a:buAutoNum type="arabicPeriod" startAt="5"/>
            </a:pPr>
            <a:r>
              <a:rPr lang="en-US" dirty="0"/>
              <a:t>Applicants that commit to providing early care and education services for children from birth to five years of age, inclusive, through one or more LEAs or community-based organizations.</a:t>
            </a:r>
          </a:p>
        </p:txBody>
      </p:sp>
    </p:spTree>
    <p:extLst>
      <p:ext uri="{BB962C8B-B14F-4D97-AF65-F5344CB8AC3E}">
        <p14:creationId xmlns:p14="http://schemas.microsoft.com/office/powerpoint/2010/main" val="2436291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(5)</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514350" lvl="0" indent="-514350">
              <a:buFont typeface="+mj-lt"/>
              <a:buAutoNum type="arabicPeriod" startAt="6"/>
            </a:pPr>
            <a:r>
              <a:rPr lang="en-US" dirty="0"/>
              <a:t>Applicants that identify a cooperating agency collaboration process, including cosignatories, a mechanism for sharing governance, and for integrating or redirecting existing resources and other school support services.</a:t>
            </a:r>
          </a:p>
        </p:txBody>
      </p:sp>
    </p:spTree>
    <p:extLst>
      <p:ext uri="{BB962C8B-B14F-4D97-AF65-F5344CB8AC3E}">
        <p14:creationId xmlns:p14="http://schemas.microsoft.com/office/powerpoint/2010/main" val="2517585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(6)</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457200" lvl="0" indent="-457200">
              <a:buFont typeface="+mj-lt"/>
              <a:buAutoNum type="arabicPeriod" startAt="7"/>
            </a:pPr>
            <a:r>
              <a:rPr lang="en-US" sz="2400" dirty="0"/>
              <a:t>Applicants that identify a plan to sustain community school services after grant expiration, including by maximizing reimbursement for services from available sources, including, but not limited to, the LEA Medi-Cal Billing Option Program, School-Based Medi-Cal Administrative Activities program, and reimbursable mental health specialty care services provided under the federal Early and Periodic Screening, Diagnosis and Treatment program (42 U.S.C. Sec. 1396d(a)(4)(B)).</a:t>
            </a:r>
          </a:p>
        </p:txBody>
      </p:sp>
    </p:spTree>
    <p:extLst>
      <p:ext uri="{BB962C8B-B14F-4D97-AF65-F5344CB8AC3E}">
        <p14:creationId xmlns:p14="http://schemas.microsoft.com/office/powerpoint/2010/main" val="277630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DED3A-67D5-41C4-86D1-9D2363D3D56E}"/>
              </a:ext>
            </a:extLst>
          </p:cNvPr>
          <p:cNvSpPr>
            <a:spLocks noGrp="1"/>
          </p:cNvSpPr>
          <p:nvPr>
            <p:ph type="title"/>
          </p:nvPr>
        </p:nvSpPr>
        <p:spPr/>
        <p:txBody>
          <a:bodyPr/>
          <a:lstStyle/>
          <a:p>
            <a:r>
              <a:rPr lang="en-US" b="1" dirty="0"/>
              <a:t>Community Schools Overview </a:t>
            </a:r>
            <a:r>
              <a:rPr lang="en-US" sz="2400" b="1" dirty="0"/>
              <a:t>(1)</a:t>
            </a:r>
            <a:endParaRPr lang="en-US" b="1" dirty="0"/>
          </a:p>
        </p:txBody>
      </p:sp>
      <p:sp>
        <p:nvSpPr>
          <p:cNvPr id="3" name="Content Placeholder 2">
            <a:extLst>
              <a:ext uri="{FF2B5EF4-FFF2-40B4-BE49-F238E27FC236}">
                <a16:creationId xmlns:a16="http://schemas.microsoft.com/office/drawing/2014/main" id="{B6F24737-261F-4E60-94B1-21429C2DABEC}"/>
              </a:ext>
            </a:extLst>
          </p:cNvPr>
          <p:cNvSpPr>
            <a:spLocks noGrp="1"/>
          </p:cNvSpPr>
          <p:nvPr>
            <p:ph idx="1"/>
          </p:nvPr>
        </p:nvSpPr>
        <p:spPr/>
        <p:txBody>
          <a:bodyPr/>
          <a:lstStyle/>
          <a:p>
            <a:pPr marL="0" indent="0">
              <a:spcAft>
                <a:spcPts val="1800"/>
              </a:spcAft>
              <a:buNone/>
            </a:pPr>
            <a:r>
              <a:rPr lang="en-US" dirty="0"/>
              <a:t>A community school is a “whole-child” school improvement strategy where the LEA and its schools work closely with teachers, students, and families. </a:t>
            </a:r>
          </a:p>
          <a:p>
            <a:pPr marL="0" indent="0">
              <a:buNone/>
            </a:pPr>
            <a:r>
              <a:rPr lang="en-US" dirty="0"/>
              <a:t>Community schools partner with community agencies and local government to align community resources to improve student outcomes. </a:t>
            </a:r>
          </a:p>
        </p:txBody>
      </p:sp>
    </p:spTree>
    <p:extLst>
      <p:ext uri="{BB962C8B-B14F-4D97-AF65-F5344CB8AC3E}">
        <p14:creationId xmlns:p14="http://schemas.microsoft.com/office/powerpoint/2010/main" val="2542666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472DF-28CC-4967-806D-EEF7E3913D2D}"/>
              </a:ext>
            </a:extLst>
          </p:cNvPr>
          <p:cNvSpPr>
            <a:spLocks noGrp="1"/>
          </p:cNvSpPr>
          <p:nvPr>
            <p:ph type="title"/>
          </p:nvPr>
        </p:nvSpPr>
        <p:spPr/>
        <p:txBody>
          <a:bodyPr/>
          <a:lstStyle/>
          <a:p>
            <a:r>
              <a:rPr lang="en-US" b="1" dirty="0"/>
              <a:t>Competitive Priorities </a:t>
            </a:r>
            <a:r>
              <a:rPr lang="en-US" sz="2400" b="1" dirty="0"/>
              <a:t>(7)</a:t>
            </a:r>
            <a:endParaRPr lang="en-US" b="1" dirty="0"/>
          </a:p>
        </p:txBody>
      </p:sp>
      <p:sp>
        <p:nvSpPr>
          <p:cNvPr id="3" name="Content Placeholder 2">
            <a:extLst>
              <a:ext uri="{FF2B5EF4-FFF2-40B4-BE49-F238E27FC236}">
                <a16:creationId xmlns:a16="http://schemas.microsoft.com/office/drawing/2014/main" id="{8F2BD935-9A19-44D8-9334-68E96CB2A180}"/>
              </a:ext>
            </a:extLst>
          </p:cNvPr>
          <p:cNvSpPr>
            <a:spLocks noGrp="1"/>
          </p:cNvSpPr>
          <p:nvPr>
            <p:ph idx="1"/>
          </p:nvPr>
        </p:nvSpPr>
        <p:spPr/>
        <p:txBody>
          <a:bodyPr/>
          <a:lstStyle/>
          <a:p>
            <a:pPr marL="0" indent="0">
              <a:spcAft>
                <a:spcPts val="600"/>
              </a:spcAft>
              <a:buNone/>
            </a:pPr>
            <a:r>
              <a:rPr lang="en-US" dirty="0"/>
              <a:t>Funding priorities (continued):</a:t>
            </a:r>
          </a:p>
          <a:p>
            <a:pPr marL="0" indent="0">
              <a:spcAft>
                <a:spcPts val="1200"/>
              </a:spcAft>
              <a:buNone/>
            </a:pPr>
            <a:r>
              <a:rPr lang="en-US" dirty="0"/>
              <a:t>In January 2022, the State Board of Education added an eighth priority:</a:t>
            </a:r>
          </a:p>
          <a:p>
            <a:pPr marL="514350" lvl="0" indent="-514350">
              <a:buFont typeface="+mj-lt"/>
              <a:buAutoNum type="arabicPeriod" startAt="8"/>
            </a:pPr>
            <a:r>
              <a:rPr lang="en-US" dirty="0"/>
              <a:t>Applicants serving small and rural schools.</a:t>
            </a:r>
          </a:p>
        </p:txBody>
      </p:sp>
    </p:spTree>
    <p:extLst>
      <p:ext uri="{BB962C8B-B14F-4D97-AF65-F5344CB8AC3E}">
        <p14:creationId xmlns:p14="http://schemas.microsoft.com/office/powerpoint/2010/main" val="314633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07490-A321-48D0-8125-DD3BA37EC370}"/>
              </a:ext>
            </a:extLst>
          </p:cNvPr>
          <p:cNvSpPr>
            <a:spLocks noGrp="1"/>
          </p:cNvSpPr>
          <p:nvPr>
            <p:ph type="title"/>
          </p:nvPr>
        </p:nvSpPr>
        <p:spPr/>
        <p:txBody>
          <a:bodyPr/>
          <a:lstStyle/>
          <a:p>
            <a:r>
              <a:rPr lang="en-US" b="1" dirty="0"/>
              <a:t>Funding Levels</a:t>
            </a:r>
          </a:p>
        </p:txBody>
      </p:sp>
      <p:sp>
        <p:nvSpPr>
          <p:cNvPr id="3" name="Content Placeholder 2">
            <a:extLst>
              <a:ext uri="{FF2B5EF4-FFF2-40B4-BE49-F238E27FC236}">
                <a16:creationId xmlns:a16="http://schemas.microsoft.com/office/drawing/2014/main" id="{8FC1CFB3-71AE-49BE-A1DC-918C9C87BC06}"/>
              </a:ext>
            </a:extLst>
          </p:cNvPr>
          <p:cNvSpPr>
            <a:spLocks noGrp="1"/>
          </p:cNvSpPr>
          <p:nvPr>
            <p:ph idx="1"/>
          </p:nvPr>
        </p:nvSpPr>
        <p:spPr/>
        <p:txBody>
          <a:bodyPr/>
          <a:lstStyle/>
          <a:p>
            <a:pPr marL="0" indent="0">
              <a:spcAft>
                <a:spcPts val="1200"/>
              </a:spcAft>
              <a:buNone/>
            </a:pPr>
            <a:r>
              <a:rPr lang="en-US" dirty="0"/>
              <a:t>The award amount for the CCSPP planning grant shall not exceed $200,000 for up to a two-year period for LEAs with no existing community schools.</a:t>
            </a:r>
          </a:p>
          <a:p>
            <a:pPr marL="0" indent="0">
              <a:buNone/>
            </a:pPr>
            <a:r>
              <a:rPr lang="en-US" dirty="0"/>
              <a:t>The grant requires a local match equal to one-third of the grant amount. The local match can be contributed in cash or as services/resources of comparable value.</a:t>
            </a:r>
          </a:p>
          <a:p>
            <a:pPr marL="0" indent="0">
              <a:buNone/>
            </a:pPr>
            <a:endParaRPr lang="en-US" dirty="0"/>
          </a:p>
        </p:txBody>
      </p:sp>
    </p:spTree>
    <p:extLst>
      <p:ext uri="{BB962C8B-B14F-4D97-AF65-F5344CB8AC3E}">
        <p14:creationId xmlns:p14="http://schemas.microsoft.com/office/powerpoint/2010/main" val="11200033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DF8BB-A699-4808-8621-BED59E48828C}"/>
              </a:ext>
            </a:extLst>
          </p:cNvPr>
          <p:cNvSpPr>
            <a:spLocks noGrp="1"/>
          </p:cNvSpPr>
          <p:nvPr>
            <p:ph type="title"/>
          </p:nvPr>
        </p:nvSpPr>
        <p:spPr/>
        <p:txBody>
          <a:bodyPr/>
          <a:lstStyle/>
          <a:p>
            <a:r>
              <a:rPr lang="en-US" b="1" dirty="0"/>
              <a:t>Allowable and Non-Allowable Costs and Activities</a:t>
            </a:r>
          </a:p>
        </p:txBody>
      </p:sp>
      <p:sp>
        <p:nvSpPr>
          <p:cNvPr id="3" name="Content Placeholder 2">
            <a:extLst>
              <a:ext uri="{FF2B5EF4-FFF2-40B4-BE49-F238E27FC236}">
                <a16:creationId xmlns:a16="http://schemas.microsoft.com/office/drawing/2014/main" id="{290CBF09-4B9E-44FC-A381-9795B3447D5F}"/>
              </a:ext>
            </a:extLst>
          </p:cNvPr>
          <p:cNvSpPr>
            <a:spLocks noGrp="1"/>
          </p:cNvSpPr>
          <p:nvPr>
            <p:ph idx="1"/>
          </p:nvPr>
        </p:nvSpPr>
        <p:spPr>
          <a:xfrm>
            <a:off x="2540000" y="2292626"/>
            <a:ext cx="9144000" cy="3803374"/>
          </a:xfrm>
        </p:spPr>
        <p:txBody>
          <a:bodyPr/>
          <a:lstStyle/>
          <a:p>
            <a:pPr marL="0" indent="0">
              <a:buNone/>
            </a:pPr>
            <a:r>
              <a:rPr lang="en-US" dirty="0"/>
              <a:t>Please review the list of allowable and non-allowable costs and activities in the Request for Applications.</a:t>
            </a:r>
          </a:p>
        </p:txBody>
      </p:sp>
    </p:spTree>
    <p:extLst>
      <p:ext uri="{BB962C8B-B14F-4D97-AF65-F5344CB8AC3E}">
        <p14:creationId xmlns:p14="http://schemas.microsoft.com/office/powerpoint/2010/main" val="2099852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BFB79-95EF-449A-B510-A22EA603F558}"/>
              </a:ext>
            </a:extLst>
          </p:cNvPr>
          <p:cNvSpPr>
            <a:spLocks noGrp="1"/>
          </p:cNvSpPr>
          <p:nvPr>
            <p:ph type="title"/>
          </p:nvPr>
        </p:nvSpPr>
        <p:spPr/>
        <p:txBody>
          <a:bodyPr/>
          <a:lstStyle/>
          <a:p>
            <a:r>
              <a:rPr lang="en-US" b="1" dirty="0"/>
              <a:t>Program Outcome Measures</a:t>
            </a:r>
          </a:p>
        </p:txBody>
      </p:sp>
      <p:sp>
        <p:nvSpPr>
          <p:cNvPr id="3" name="Content Placeholder 2">
            <a:extLst>
              <a:ext uri="{FF2B5EF4-FFF2-40B4-BE49-F238E27FC236}">
                <a16:creationId xmlns:a16="http://schemas.microsoft.com/office/drawing/2014/main" id="{FC90D839-3A8D-4A76-96E5-05D0E74E412E}"/>
              </a:ext>
            </a:extLst>
          </p:cNvPr>
          <p:cNvSpPr>
            <a:spLocks noGrp="1"/>
          </p:cNvSpPr>
          <p:nvPr>
            <p:ph idx="1"/>
          </p:nvPr>
        </p:nvSpPr>
        <p:spPr/>
        <p:txBody>
          <a:bodyPr/>
          <a:lstStyle/>
          <a:p>
            <a:pPr marL="0" indent="0">
              <a:spcAft>
                <a:spcPts val="1800"/>
              </a:spcAft>
              <a:buNone/>
            </a:pPr>
            <a:r>
              <a:rPr lang="en-US" sz="2800" dirty="0"/>
              <a:t>The long-term measure of success for the CCSPP is the establishment and expansion of learning supports and practices, systems and related capacity building, as well as strong partnerships to better serve the needs of students and families, resulting in improved student outcome measures.</a:t>
            </a:r>
          </a:p>
          <a:p>
            <a:pPr marL="0" indent="0">
              <a:spcAft>
                <a:spcPts val="1800"/>
              </a:spcAft>
              <a:buNone/>
            </a:pPr>
            <a:r>
              <a:rPr lang="en-US" sz="2800" dirty="0"/>
              <a:t>Planning grantees are expected to develop an implementation plan.</a:t>
            </a:r>
          </a:p>
        </p:txBody>
      </p:sp>
    </p:spTree>
    <p:extLst>
      <p:ext uri="{BB962C8B-B14F-4D97-AF65-F5344CB8AC3E}">
        <p14:creationId xmlns:p14="http://schemas.microsoft.com/office/powerpoint/2010/main" val="1908474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(1)</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1456450672"/>
              </p:ext>
            </p:extLst>
          </p:nvPr>
        </p:nvGraphicFramePr>
        <p:xfrm>
          <a:off x="2540000" y="1981200"/>
          <a:ext cx="9144000" cy="3840480"/>
        </p:xfrm>
        <a:graphic>
          <a:graphicData uri="http://schemas.openxmlformats.org/drawingml/2006/table">
            <a:tbl>
              <a:tblPr firstRow="1" bandRow="1">
                <a:tableStyleId>{073A0DAA-6AF3-43AB-8588-CEC1D06C72B9}</a:tableStyleId>
              </a:tblPr>
              <a:tblGrid>
                <a:gridCol w="3036047">
                  <a:extLst>
                    <a:ext uri="{9D8B030D-6E8A-4147-A177-3AD203B41FA5}">
                      <a16:colId xmlns:a16="http://schemas.microsoft.com/office/drawing/2014/main" val="1042683104"/>
                    </a:ext>
                  </a:extLst>
                </a:gridCol>
                <a:gridCol w="6107953">
                  <a:extLst>
                    <a:ext uri="{9D8B030D-6E8A-4147-A177-3AD203B41FA5}">
                      <a16:colId xmlns:a16="http://schemas.microsoft.com/office/drawing/2014/main" val="4258939356"/>
                    </a:ext>
                  </a:extLst>
                </a:gridCol>
              </a:tblGrid>
              <a:tr h="370840">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March 1,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RFA Release Date</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80315248"/>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April 1,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Applications must be received by the CDE, no later than 11:59 p.m. PST</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815034921"/>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April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Scoring of Applications</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56930136"/>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May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Grantees Announced </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7317035"/>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Two weeks after grantee announcement</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Appeals must be received at the CDE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572654704"/>
                  </a:ext>
                </a:extLst>
              </a:tr>
            </a:tbl>
          </a:graphicData>
        </a:graphic>
      </p:graphicFrame>
    </p:spTree>
    <p:extLst>
      <p:ext uri="{BB962C8B-B14F-4D97-AF65-F5344CB8AC3E}">
        <p14:creationId xmlns:p14="http://schemas.microsoft.com/office/powerpoint/2010/main" val="10446743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27A30-ADC2-425C-965D-E2F3565F78BB}"/>
              </a:ext>
            </a:extLst>
          </p:cNvPr>
          <p:cNvSpPr>
            <a:spLocks noGrp="1"/>
          </p:cNvSpPr>
          <p:nvPr>
            <p:ph type="title"/>
          </p:nvPr>
        </p:nvSpPr>
        <p:spPr/>
        <p:txBody>
          <a:bodyPr/>
          <a:lstStyle/>
          <a:p>
            <a:r>
              <a:rPr lang="en-US" b="1" dirty="0"/>
              <a:t>Timeline </a:t>
            </a:r>
            <a:r>
              <a:rPr lang="en-US" sz="2400" b="1" dirty="0"/>
              <a:t>(2)</a:t>
            </a:r>
            <a:endParaRPr lang="en-US" b="1" dirty="0"/>
          </a:p>
        </p:txBody>
      </p:sp>
      <p:graphicFrame>
        <p:nvGraphicFramePr>
          <p:cNvPr id="5" name="Content Placeholder 4">
            <a:extLst>
              <a:ext uri="{FF2B5EF4-FFF2-40B4-BE49-F238E27FC236}">
                <a16:creationId xmlns:a16="http://schemas.microsoft.com/office/drawing/2014/main" id="{5C51F555-06E5-4BB7-B887-186C9BDDAED2}"/>
              </a:ext>
            </a:extLst>
          </p:cNvPr>
          <p:cNvGraphicFramePr>
            <a:graphicFrameLocks noGrp="1"/>
          </p:cNvGraphicFramePr>
          <p:nvPr>
            <p:ph idx="1"/>
            <p:extLst>
              <p:ext uri="{D42A27DB-BD31-4B8C-83A1-F6EECF244321}">
                <p14:modId xmlns:p14="http://schemas.microsoft.com/office/powerpoint/2010/main" val="3402277560"/>
              </p:ext>
            </p:extLst>
          </p:nvPr>
        </p:nvGraphicFramePr>
        <p:xfrm>
          <a:off x="2540000" y="1981200"/>
          <a:ext cx="9144000" cy="2560320"/>
        </p:xfrm>
        <a:graphic>
          <a:graphicData uri="http://schemas.openxmlformats.org/drawingml/2006/table">
            <a:tbl>
              <a:tblPr firstRow="1" bandRow="1">
                <a:tableStyleId>{073A0DAA-6AF3-43AB-8588-CEC1D06C72B9}</a:tableStyleId>
              </a:tblPr>
              <a:tblGrid>
                <a:gridCol w="3036047">
                  <a:extLst>
                    <a:ext uri="{9D8B030D-6E8A-4147-A177-3AD203B41FA5}">
                      <a16:colId xmlns:a16="http://schemas.microsoft.com/office/drawing/2014/main" val="1042683104"/>
                    </a:ext>
                  </a:extLst>
                </a:gridCol>
                <a:gridCol w="6107953">
                  <a:extLst>
                    <a:ext uri="{9D8B030D-6E8A-4147-A177-3AD203B41FA5}">
                      <a16:colId xmlns:a16="http://schemas.microsoft.com/office/drawing/2014/main" val="4258939356"/>
                    </a:ext>
                  </a:extLst>
                </a:gridCol>
              </a:tblGrid>
              <a:tr h="370840">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Date</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a:spcBef>
                          <a:spcPts val="300"/>
                        </a:spcBef>
                        <a:spcAft>
                          <a:spcPts val="300"/>
                        </a:spcAft>
                      </a:pPr>
                      <a:r>
                        <a:rPr lang="en-US" sz="2800" b="1">
                          <a:solidFill>
                            <a:srgbClr val="FFFFFF"/>
                          </a:solidFill>
                          <a:effectLst/>
                          <a:latin typeface="Arial" panose="020B0604020202020204" pitchFamily="34" charset="0"/>
                          <a:ea typeface="Calibri" panose="020F0502020204030204" pitchFamily="34" charset="0"/>
                          <a:cs typeface="Arial" panose="020B0604020202020204" pitchFamily="34" charset="0"/>
                        </a:rPr>
                        <a:t>Activity</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419041353"/>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June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Grant Award Notification Letters Released</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856754017"/>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June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Project Term Began</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326710856"/>
                  </a:ext>
                </a:extLst>
              </a:tr>
              <a:tr h="370840">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July 2022</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Disbursement of Funds</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531636579"/>
                  </a:ext>
                </a:extLst>
              </a:tr>
              <a:tr h="239358">
                <a:tc>
                  <a:txBody>
                    <a:bodyPr/>
                    <a:lstStyle/>
                    <a:p>
                      <a:pPr marL="0" marR="0">
                        <a:spcBef>
                          <a:spcPts val="300"/>
                        </a:spcBef>
                        <a:spcAft>
                          <a:spcPts val="300"/>
                        </a:spcAft>
                      </a:pPr>
                      <a:r>
                        <a:rPr lang="en-US" sz="2800">
                          <a:effectLst/>
                          <a:latin typeface="Arial" panose="020B0604020202020204" pitchFamily="34" charset="0"/>
                          <a:ea typeface="Calibri" panose="020F0502020204030204" pitchFamily="34" charset="0"/>
                          <a:cs typeface="Arial" panose="020B0604020202020204" pitchFamily="34" charset="0"/>
                        </a:rPr>
                        <a:t>June 30, 2024</a:t>
                      </a:r>
                      <a:endParaRPr lang="en-US" sz="2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spcBef>
                          <a:spcPts val="300"/>
                        </a:spcBef>
                        <a:spcAft>
                          <a:spcPts val="300"/>
                        </a:spcAft>
                      </a:pPr>
                      <a:r>
                        <a:rPr lang="en-US" sz="2800" dirty="0">
                          <a:effectLst/>
                          <a:latin typeface="Arial" panose="020B0604020202020204" pitchFamily="34" charset="0"/>
                          <a:ea typeface="Calibri" panose="020F0502020204030204" pitchFamily="34" charset="0"/>
                          <a:cs typeface="Arial" panose="020B0604020202020204" pitchFamily="34" charset="0"/>
                        </a:rPr>
                        <a:t>All Funds Must be Expended</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9010578"/>
                  </a:ext>
                </a:extLst>
              </a:tr>
            </a:tbl>
          </a:graphicData>
        </a:graphic>
      </p:graphicFrame>
    </p:spTree>
    <p:extLst>
      <p:ext uri="{BB962C8B-B14F-4D97-AF65-F5344CB8AC3E}">
        <p14:creationId xmlns:p14="http://schemas.microsoft.com/office/powerpoint/2010/main" val="27577222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43D84-A927-41D5-8A24-E5AB7CEEE16F}"/>
              </a:ext>
            </a:extLst>
          </p:cNvPr>
          <p:cNvSpPr>
            <a:spLocks noGrp="1"/>
          </p:cNvSpPr>
          <p:nvPr>
            <p:ph type="title"/>
          </p:nvPr>
        </p:nvSpPr>
        <p:spPr/>
        <p:txBody>
          <a:bodyPr/>
          <a:lstStyle/>
          <a:p>
            <a:r>
              <a:rPr lang="en-US" b="1" dirty="0"/>
              <a:t>Reporting Requirements</a:t>
            </a:r>
          </a:p>
        </p:txBody>
      </p:sp>
      <p:graphicFrame>
        <p:nvGraphicFramePr>
          <p:cNvPr id="4" name="Content Placeholder 3">
            <a:extLst>
              <a:ext uri="{FF2B5EF4-FFF2-40B4-BE49-F238E27FC236}">
                <a16:creationId xmlns:a16="http://schemas.microsoft.com/office/drawing/2014/main" id="{E11E9144-97F6-444F-BF04-7EF6D725D98D}"/>
              </a:ext>
            </a:extLst>
          </p:cNvPr>
          <p:cNvGraphicFramePr>
            <a:graphicFrameLocks noGrp="1"/>
          </p:cNvGraphicFramePr>
          <p:nvPr>
            <p:ph idx="1"/>
            <p:extLst>
              <p:ext uri="{D42A27DB-BD31-4B8C-83A1-F6EECF244321}">
                <p14:modId xmlns:p14="http://schemas.microsoft.com/office/powerpoint/2010/main" val="4272928341"/>
              </p:ext>
            </p:extLst>
          </p:nvPr>
        </p:nvGraphicFramePr>
        <p:xfrm>
          <a:off x="2540000" y="1752599"/>
          <a:ext cx="9143999" cy="3686755"/>
        </p:xfrm>
        <a:graphic>
          <a:graphicData uri="http://schemas.openxmlformats.org/drawingml/2006/table">
            <a:tbl>
              <a:tblPr firstRow="1" firstCol="1" bandRow="1">
                <a:tableStyleId>{793D81CF-94F2-401A-BA57-92F5A7B2D0C5}</a:tableStyleId>
              </a:tblPr>
              <a:tblGrid>
                <a:gridCol w="3237948">
                  <a:extLst>
                    <a:ext uri="{9D8B030D-6E8A-4147-A177-3AD203B41FA5}">
                      <a16:colId xmlns:a16="http://schemas.microsoft.com/office/drawing/2014/main" val="3960665455"/>
                    </a:ext>
                  </a:extLst>
                </a:gridCol>
                <a:gridCol w="5906051">
                  <a:extLst>
                    <a:ext uri="{9D8B030D-6E8A-4147-A177-3AD203B41FA5}">
                      <a16:colId xmlns:a16="http://schemas.microsoft.com/office/drawing/2014/main" val="1821782407"/>
                    </a:ext>
                  </a:extLst>
                </a:gridCol>
              </a:tblGrid>
              <a:tr h="460844">
                <a:tc>
                  <a:txBody>
                    <a:bodyPr/>
                    <a:lstStyle/>
                    <a:p>
                      <a:pPr marL="0" marR="0" algn="ctr">
                        <a:spcBef>
                          <a:spcPts val="300"/>
                        </a:spcBef>
                        <a:spcAft>
                          <a:spcPts val="300"/>
                        </a:spcAft>
                      </a:pPr>
                      <a:r>
                        <a:rPr lang="en-US" sz="2800" dirty="0">
                          <a:effectLst/>
                        </a:rPr>
                        <a:t>Date</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300"/>
                        </a:spcBef>
                        <a:spcAft>
                          <a:spcPts val="300"/>
                        </a:spcAft>
                      </a:pPr>
                      <a:r>
                        <a:rPr lang="en-US" sz="2800" dirty="0">
                          <a:effectLst/>
                        </a:rPr>
                        <a:t>Activity</a:t>
                      </a: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884530"/>
                  </a:ext>
                </a:extLst>
              </a:tr>
              <a:tr h="1382533">
                <a:tc>
                  <a:txBody>
                    <a:bodyPr/>
                    <a:lstStyle/>
                    <a:p>
                      <a:pPr marL="0" marR="0" algn="ctr">
                        <a:spcBef>
                          <a:spcPts val="300"/>
                        </a:spcBef>
                        <a:spcAft>
                          <a:spcPts val="300"/>
                        </a:spcAft>
                      </a:pPr>
                      <a:r>
                        <a:rPr lang="en-US" sz="2800" dirty="0">
                          <a:solidFill>
                            <a:schemeClr val="tx1"/>
                          </a:solidFill>
                          <a:effectLst/>
                          <a:latin typeface="Arial" panose="020B0604020202020204" pitchFamily="34" charset="0"/>
                          <a:ea typeface="Calibri" panose="020F0502020204030204" pitchFamily="34" charset="0"/>
                          <a:cs typeface="Arial" panose="020B0604020202020204" pitchFamily="34" charset="0"/>
                        </a:rPr>
                        <a:t>May 2022</a:t>
                      </a:r>
                      <a:endParaRPr lang="en-US"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300"/>
                        </a:spcBef>
                        <a:spcAft>
                          <a:spcPts val="300"/>
                        </a:spcAft>
                      </a:pPr>
                      <a:r>
                        <a:rPr lang="en-US" sz="2800" b="0" dirty="0">
                          <a:solidFill>
                            <a:schemeClr val="tx1"/>
                          </a:solidFill>
                          <a:effectLst/>
                          <a:latin typeface="Arial" panose="020B0604020202020204" pitchFamily="34" charset="0"/>
                          <a:ea typeface="Calibri" panose="020F0502020204030204" pitchFamily="34" charset="0"/>
                          <a:cs typeface="Arial" panose="020B0604020202020204" pitchFamily="34" charset="0"/>
                        </a:rPr>
                        <a:t>Grant Award Notification Letter Signed by Grantee and Received by the CDE</a:t>
                      </a:r>
                      <a:endParaRPr lang="en-US" sz="28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448355"/>
                  </a:ext>
                </a:extLst>
              </a:tr>
              <a:tr h="921689">
                <a:tc>
                  <a:txBody>
                    <a:bodyPr/>
                    <a:lstStyle/>
                    <a:p>
                      <a:pPr marL="0" marR="0" algn="ctr">
                        <a:spcBef>
                          <a:spcPts val="300"/>
                        </a:spcBef>
                        <a:spcAft>
                          <a:spcPts val="300"/>
                        </a:spcAft>
                      </a:pPr>
                      <a:r>
                        <a:rPr lang="en-US" sz="2800">
                          <a:solidFill>
                            <a:schemeClr val="tx1"/>
                          </a:solidFill>
                          <a:effectLst/>
                          <a:latin typeface="Arial" panose="020B0604020202020204" pitchFamily="34" charset="0"/>
                          <a:ea typeface="Calibri" panose="020F0502020204030204" pitchFamily="34" charset="0"/>
                          <a:cs typeface="Arial" panose="020B0604020202020204" pitchFamily="34" charset="0"/>
                        </a:rPr>
                        <a:t>June 30, 2023</a:t>
                      </a:r>
                      <a:endParaRPr lang="en-US" sz="28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300"/>
                        </a:spcBef>
                        <a:spcAft>
                          <a:spcPts val="300"/>
                        </a:spcAft>
                      </a:pPr>
                      <a:r>
                        <a:rPr lang="en-US" sz="2800" dirty="0">
                          <a:solidFill>
                            <a:schemeClr val="tx1"/>
                          </a:solidFill>
                          <a:effectLst/>
                          <a:latin typeface="Arial" panose="020B0604020202020204" pitchFamily="34" charset="0"/>
                          <a:ea typeface="Arial" panose="020B0604020202020204" pitchFamily="34" charset="0"/>
                          <a:cs typeface="Arial" panose="020B0604020202020204" pitchFamily="34" charset="0"/>
                        </a:rPr>
                        <a:t>Mid-Project Progress Report and Mid-Project Expenditure Report Due</a:t>
                      </a:r>
                      <a:endParaRPr lang="en-US"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442808"/>
                  </a:ext>
                </a:extLst>
              </a:tr>
              <a:tr h="921689">
                <a:tc>
                  <a:txBody>
                    <a:bodyPr/>
                    <a:lstStyle/>
                    <a:p>
                      <a:pPr marL="0" marR="0" algn="ctr">
                        <a:spcBef>
                          <a:spcPts val="300"/>
                        </a:spcBef>
                        <a:spcAft>
                          <a:spcPts val="300"/>
                        </a:spcAft>
                      </a:pPr>
                      <a:r>
                        <a:rPr lang="en-US" sz="2800">
                          <a:solidFill>
                            <a:schemeClr val="tx1"/>
                          </a:solidFill>
                          <a:effectLst/>
                          <a:latin typeface="Arial" panose="020B0604020202020204" pitchFamily="34" charset="0"/>
                          <a:ea typeface="Calibri" panose="020F0502020204030204" pitchFamily="34" charset="0"/>
                          <a:cs typeface="Arial" panose="020B0604020202020204" pitchFamily="34" charset="0"/>
                        </a:rPr>
                        <a:t>June 30, 2024</a:t>
                      </a:r>
                      <a:endParaRPr lang="en-US" sz="280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300"/>
                        </a:spcBef>
                        <a:spcAft>
                          <a:spcPts val="300"/>
                        </a:spcAft>
                      </a:pPr>
                      <a:r>
                        <a:rPr lang="en-US" sz="2800" dirty="0">
                          <a:solidFill>
                            <a:schemeClr val="tx1"/>
                          </a:solidFill>
                          <a:effectLst/>
                          <a:latin typeface="Arial" panose="020B0604020202020204" pitchFamily="34" charset="0"/>
                          <a:ea typeface="Arial" panose="020B0604020202020204" pitchFamily="34" charset="0"/>
                          <a:cs typeface="Arial" panose="020B0604020202020204" pitchFamily="34" charset="0"/>
                        </a:rPr>
                        <a:t>End-of-Project Report and Expenditure Report Due</a:t>
                      </a:r>
                      <a:endParaRPr lang="en-US" sz="28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888760"/>
                  </a:ext>
                </a:extLst>
              </a:tr>
            </a:tbl>
          </a:graphicData>
        </a:graphic>
      </p:graphicFrame>
    </p:spTree>
    <p:extLst>
      <p:ext uri="{BB962C8B-B14F-4D97-AF65-F5344CB8AC3E}">
        <p14:creationId xmlns:p14="http://schemas.microsoft.com/office/powerpoint/2010/main" val="38813990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(1)</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indent="0">
              <a:buNone/>
            </a:pPr>
            <a:r>
              <a:rPr lang="en-US" dirty="0"/>
              <a:t>For application submission instructions, please see the Application Submission Procedures Section in the Request for Applications.</a:t>
            </a:r>
          </a:p>
          <a:p>
            <a:pPr marL="0" indent="0">
              <a:spcBef>
                <a:spcPts val="4200"/>
              </a:spcBef>
              <a:buNone/>
            </a:pPr>
            <a:r>
              <a:rPr lang="en-US" dirty="0"/>
              <a:t>The CCSPP application is submitted in two parts: </a:t>
            </a:r>
          </a:p>
        </p:txBody>
      </p:sp>
    </p:spTree>
    <p:extLst>
      <p:ext uri="{BB962C8B-B14F-4D97-AF65-F5344CB8AC3E}">
        <p14:creationId xmlns:p14="http://schemas.microsoft.com/office/powerpoint/2010/main" val="3273775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(2)</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0" indent="0">
              <a:spcAft>
                <a:spcPts val="1800"/>
              </a:spcAft>
              <a:buNone/>
            </a:pPr>
            <a:r>
              <a:rPr lang="en-US" dirty="0"/>
              <a:t>Part 1:</a:t>
            </a:r>
          </a:p>
          <a:p>
            <a:pPr marL="0" lvl="0" indent="0">
              <a:buNone/>
            </a:pPr>
            <a:r>
              <a:rPr lang="en-US" dirty="0"/>
              <a:t>Submission of the 2021–22 CCSPP Application Questionnaire (online)</a:t>
            </a:r>
          </a:p>
        </p:txBody>
      </p:sp>
    </p:spTree>
    <p:extLst>
      <p:ext uri="{BB962C8B-B14F-4D97-AF65-F5344CB8AC3E}">
        <p14:creationId xmlns:p14="http://schemas.microsoft.com/office/powerpoint/2010/main" val="412169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(3)</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0" indent="0">
              <a:spcAft>
                <a:spcPts val="1800"/>
              </a:spcAft>
              <a:buNone/>
            </a:pPr>
            <a:r>
              <a:rPr lang="en-US" dirty="0"/>
              <a:t>Part 2:</a:t>
            </a:r>
          </a:p>
          <a:p>
            <a:pPr marL="0" lvl="0" indent="0">
              <a:buNone/>
            </a:pPr>
            <a:r>
              <a:rPr lang="en-US" dirty="0"/>
              <a:t>Email documents to the CDE (</a:t>
            </a:r>
            <a:r>
              <a:rPr lang="en-US" dirty="0">
                <a:hlinkClick r:id="rId3"/>
              </a:rPr>
              <a:t>CCSPP@cde.ca.gov</a:t>
            </a:r>
            <a:r>
              <a:rPr lang="en-US" dirty="0"/>
              <a:t>): </a:t>
            </a:r>
            <a:endParaRPr lang="en-US" sz="2800" dirty="0"/>
          </a:p>
          <a:p>
            <a:pPr lvl="1"/>
            <a:r>
              <a:rPr lang="en-US" dirty="0"/>
              <a:t>Form A: Applicant Info Sheet</a:t>
            </a:r>
            <a:endParaRPr lang="en-US" sz="2400" dirty="0"/>
          </a:p>
          <a:p>
            <a:pPr lvl="1"/>
            <a:r>
              <a:rPr lang="en-US" dirty="0"/>
              <a:t>Form B: Project Abstract</a:t>
            </a:r>
            <a:endParaRPr lang="en-US" sz="2400" dirty="0"/>
          </a:p>
          <a:p>
            <a:pPr lvl="1"/>
            <a:r>
              <a:rPr lang="en-US" dirty="0"/>
              <a:t>Attachment I: CCSPP LEA and Site Participation Sheet (optional)</a:t>
            </a:r>
            <a:endParaRPr lang="en-US" sz="2400" dirty="0"/>
          </a:p>
          <a:p>
            <a:pPr lvl="1"/>
            <a:r>
              <a:rPr lang="en-US" dirty="0"/>
              <a:t>Attachment II: CCSPP Program Budget Worksheet.</a:t>
            </a:r>
          </a:p>
          <a:p>
            <a:pPr marL="457200" lvl="1" indent="0">
              <a:buNone/>
            </a:pPr>
            <a:endParaRPr lang="en-US" dirty="0"/>
          </a:p>
        </p:txBody>
      </p:sp>
    </p:spTree>
    <p:extLst>
      <p:ext uri="{BB962C8B-B14F-4D97-AF65-F5344CB8AC3E}">
        <p14:creationId xmlns:p14="http://schemas.microsoft.com/office/powerpoint/2010/main" val="1934033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(2)</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Disruptions to education and access to services due to the novel coronavirus disease 2019 (COVID-19) emergency have forced LEAs and schools to rethink the direct connection between schools and families, and to examine the link between school and community services, including ways in which these links can be strengthened. </a:t>
            </a:r>
          </a:p>
        </p:txBody>
      </p:sp>
    </p:spTree>
    <p:extLst>
      <p:ext uri="{BB962C8B-B14F-4D97-AF65-F5344CB8AC3E}">
        <p14:creationId xmlns:p14="http://schemas.microsoft.com/office/powerpoint/2010/main" val="2849989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96F12-3A93-4826-B6A3-281103112C91}"/>
              </a:ext>
            </a:extLst>
          </p:cNvPr>
          <p:cNvSpPr>
            <a:spLocks noGrp="1"/>
          </p:cNvSpPr>
          <p:nvPr>
            <p:ph type="title"/>
          </p:nvPr>
        </p:nvSpPr>
        <p:spPr/>
        <p:txBody>
          <a:bodyPr/>
          <a:lstStyle/>
          <a:p>
            <a:r>
              <a:rPr lang="en-US" b="1" dirty="0"/>
              <a:t>Application Submission </a:t>
            </a:r>
            <a:r>
              <a:rPr lang="en-US" sz="2400" b="1" dirty="0"/>
              <a:t>(4)</a:t>
            </a:r>
            <a:endParaRPr lang="en-US" b="1" dirty="0"/>
          </a:p>
        </p:txBody>
      </p:sp>
      <p:sp>
        <p:nvSpPr>
          <p:cNvPr id="3" name="Content Placeholder 2">
            <a:extLst>
              <a:ext uri="{FF2B5EF4-FFF2-40B4-BE49-F238E27FC236}">
                <a16:creationId xmlns:a16="http://schemas.microsoft.com/office/drawing/2014/main" id="{DF659ADB-B334-4F66-A13B-A0E648B39D1B}"/>
              </a:ext>
            </a:extLst>
          </p:cNvPr>
          <p:cNvSpPr>
            <a:spLocks noGrp="1"/>
          </p:cNvSpPr>
          <p:nvPr>
            <p:ph idx="1"/>
          </p:nvPr>
        </p:nvSpPr>
        <p:spPr/>
        <p:txBody>
          <a:bodyPr/>
          <a:lstStyle/>
          <a:p>
            <a:pPr marL="0" lvl="0" indent="0">
              <a:spcAft>
                <a:spcPts val="1200"/>
              </a:spcAft>
              <a:buNone/>
            </a:pPr>
            <a:r>
              <a:rPr lang="en-US" dirty="0"/>
              <a:t>Both parts of the application must be complete and submitted to the CDE (</a:t>
            </a:r>
            <a:r>
              <a:rPr lang="en-US" dirty="0">
                <a:hlinkClick r:id="rId3"/>
              </a:rPr>
              <a:t>CCSPP@cde.ca.gov</a:t>
            </a:r>
            <a:r>
              <a:rPr lang="en-US" dirty="0"/>
              <a:t>) no later than 11:59 p.m. PST on </a:t>
            </a:r>
            <a:r>
              <a:rPr lang="en-US" b="1" dirty="0"/>
              <a:t>April 1, 2022</a:t>
            </a:r>
            <a:r>
              <a:rPr lang="en-US" dirty="0"/>
              <a:t>.</a:t>
            </a:r>
          </a:p>
          <a:p>
            <a:pPr marL="457200" lvl="1" indent="0">
              <a:buNone/>
            </a:pPr>
            <a:endParaRPr lang="en-US" dirty="0"/>
          </a:p>
        </p:txBody>
      </p:sp>
    </p:spTree>
    <p:extLst>
      <p:ext uri="{BB962C8B-B14F-4D97-AF65-F5344CB8AC3E}">
        <p14:creationId xmlns:p14="http://schemas.microsoft.com/office/powerpoint/2010/main" val="27497472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F1C8A-5A01-424E-9C9E-C86C64F207BA}"/>
              </a:ext>
            </a:extLst>
          </p:cNvPr>
          <p:cNvSpPr>
            <a:spLocks noGrp="1"/>
          </p:cNvSpPr>
          <p:nvPr>
            <p:ph type="title"/>
          </p:nvPr>
        </p:nvSpPr>
        <p:spPr/>
        <p:txBody>
          <a:bodyPr/>
          <a:lstStyle/>
          <a:p>
            <a:r>
              <a:rPr lang="en-US" b="1" dirty="0"/>
              <a:t>Resources</a:t>
            </a:r>
          </a:p>
        </p:txBody>
      </p:sp>
      <p:sp>
        <p:nvSpPr>
          <p:cNvPr id="3" name="Content Placeholder 2">
            <a:extLst>
              <a:ext uri="{FF2B5EF4-FFF2-40B4-BE49-F238E27FC236}">
                <a16:creationId xmlns:a16="http://schemas.microsoft.com/office/drawing/2014/main" id="{7DC24460-087E-4363-AFBF-E10EFCD4944E}"/>
              </a:ext>
            </a:extLst>
          </p:cNvPr>
          <p:cNvSpPr>
            <a:spLocks noGrp="1"/>
          </p:cNvSpPr>
          <p:nvPr>
            <p:ph idx="1"/>
          </p:nvPr>
        </p:nvSpPr>
        <p:spPr>
          <a:xfrm>
            <a:off x="2540000" y="1981200"/>
            <a:ext cx="9357710" cy="4114800"/>
          </a:xfrm>
        </p:spPr>
        <p:txBody>
          <a:bodyPr/>
          <a:lstStyle/>
          <a:p>
            <a:pPr>
              <a:spcAft>
                <a:spcPts val="1800"/>
              </a:spcAft>
            </a:pPr>
            <a:r>
              <a:rPr lang="en-US" dirty="0"/>
              <a:t>Program web page:</a:t>
            </a:r>
            <a:br>
              <a:rPr lang="en-US" dirty="0"/>
            </a:br>
            <a:r>
              <a:rPr lang="en-US" dirty="0">
                <a:hlinkClick r:id="rId3" tooltip="CCSPP"/>
              </a:rPr>
              <a:t>https://www.cde.ca.gov/ci/gs/hs/ccspp.asp</a:t>
            </a:r>
            <a:r>
              <a:rPr lang="en-US" dirty="0"/>
              <a:t> </a:t>
            </a:r>
          </a:p>
          <a:p>
            <a:pPr>
              <a:spcAft>
                <a:spcPts val="1800"/>
              </a:spcAft>
            </a:pPr>
            <a:r>
              <a:rPr lang="en-US" dirty="0"/>
              <a:t>Request for Applications: </a:t>
            </a:r>
            <a:r>
              <a:rPr lang="en-US" dirty="0">
                <a:hlinkClick r:id="rId4" tooltip="CCSPP Request for Applications"/>
              </a:rPr>
              <a:t>https://www.cde.ca.gov/fg/fo/r17/ccspprfa.asp</a:t>
            </a:r>
            <a:r>
              <a:rPr lang="en-US" dirty="0"/>
              <a:t> </a:t>
            </a:r>
          </a:p>
          <a:p>
            <a:r>
              <a:rPr lang="en-US" dirty="0"/>
              <a:t>Questions: </a:t>
            </a:r>
            <a:r>
              <a:rPr lang="en-US" dirty="0">
                <a:hlinkClick r:id="rId5"/>
              </a:rPr>
              <a:t>CCSPP@cde.ca.gov</a:t>
            </a:r>
            <a:r>
              <a:rPr lang="en-US" dirty="0"/>
              <a:t> </a:t>
            </a:r>
          </a:p>
        </p:txBody>
      </p:sp>
    </p:spTree>
    <p:extLst>
      <p:ext uri="{BB962C8B-B14F-4D97-AF65-F5344CB8AC3E}">
        <p14:creationId xmlns:p14="http://schemas.microsoft.com/office/powerpoint/2010/main" val="13069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(3)</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a:xfrm>
            <a:off x="2540000" y="1752600"/>
            <a:ext cx="9144000" cy="4114800"/>
          </a:xfrm>
        </p:spPr>
        <p:txBody>
          <a:bodyPr/>
          <a:lstStyle/>
          <a:p>
            <a:pPr marL="0" indent="0">
              <a:buNone/>
            </a:pPr>
            <a:r>
              <a:rPr lang="en-US" dirty="0"/>
              <a:t>Community schools often include four evidence-informed programmatic features, which are aligned and integrated into culturally responsive, student-centered teaching and learning practices and environments.</a:t>
            </a:r>
          </a:p>
        </p:txBody>
      </p:sp>
    </p:spTree>
    <p:extLst>
      <p:ext uri="{BB962C8B-B14F-4D97-AF65-F5344CB8AC3E}">
        <p14:creationId xmlns:p14="http://schemas.microsoft.com/office/powerpoint/2010/main" val="117027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(4)</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The four evidence-informed programmatic features are:</a:t>
            </a:r>
          </a:p>
          <a:p>
            <a:pPr marL="0" indent="0">
              <a:spcAft>
                <a:spcPts val="800"/>
              </a:spcAft>
              <a:buNone/>
            </a:pPr>
            <a:r>
              <a:rPr lang="en-US" dirty="0"/>
              <a:t>•	Integrated support services;</a:t>
            </a:r>
          </a:p>
          <a:p>
            <a:pPr marL="0" indent="0">
              <a:spcAft>
                <a:spcPts val="800"/>
              </a:spcAft>
              <a:buNone/>
            </a:pPr>
            <a:r>
              <a:rPr lang="en-US" dirty="0"/>
              <a:t>•	Family and community engagement;</a:t>
            </a:r>
          </a:p>
          <a:p>
            <a:pPr marL="914400" indent="-914400">
              <a:spcAft>
                <a:spcPts val="800"/>
              </a:spcAft>
              <a:buNone/>
            </a:pPr>
            <a:r>
              <a:rPr lang="en-US" dirty="0"/>
              <a:t>•	Collaborative leadership and practices for educators; and</a:t>
            </a:r>
          </a:p>
          <a:p>
            <a:pPr marL="0" indent="0">
              <a:buNone/>
            </a:pPr>
            <a:r>
              <a:rPr lang="en-US" dirty="0"/>
              <a:t>•	Extended learning time and opportunities.</a:t>
            </a:r>
          </a:p>
        </p:txBody>
      </p:sp>
    </p:spTree>
    <p:extLst>
      <p:ext uri="{BB962C8B-B14F-4D97-AF65-F5344CB8AC3E}">
        <p14:creationId xmlns:p14="http://schemas.microsoft.com/office/powerpoint/2010/main" val="1079212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FBE95-82AB-46BD-B428-A1AEA789310A}"/>
              </a:ext>
            </a:extLst>
          </p:cNvPr>
          <p:cNvSpPr>
            <a:spLocks noGrp="1"/>
          </p:cNvSpPr>
          <p:nvPr>
            <p:ph type="title"/>
          </p:nvPr>
        </p:nvSpPr>
        <p:spPr/>
        <p:txBody>
          <a:bodyPr/>
          <a:lstStyle/>
          <a:p>
            <a:r>
              <a:rPr lang="en-US" b="1" dirty="0"/>
              <a:t>Community Schools Overview </a:t>
            </a:r>
            <a:r>
              <a:rPr lang="en-US" sz="2400" b="1" dirty="0"/>
              <a:t>(5)</a:t>
            </a:r>
            <a:endParaRPr lang="en-US" dirty="0"/>
          </a:p>
        </p:txBody>
      </p:sp>
      <p:sp>
        <p:nvSpPr>
          <p:cNvPr id="3" name="Content Placeholder 2">
            <a:extLst>
              <a:ext uri="{FF2B5EF4-FFF2-40B4-BE49-F238E27FC236}">
                <a16:creationId xmlns:a16="http://schemas.microsoft.com/office/drawing/2014/main" id="{A6619D45-A86A-4712-ABCA-E39FCAA962C5}"/>
              </a:ext>
            </a:extLst>
          </p:cNvPr>
          <p:cNvSpPr>
            <a:spLocks noGrp="1"/>
          </p:cNvSpPr>
          <p:nvPr>
            <p:ph idx="1"/>
          </p:nvPr>
        </p:nvSpPr>
        <p:spPr/>
        <p:txBody>
          <a:bodyPr/>
          <a:lstStyle/>
          <a:p>
            <a:pPr marL="0" indent="0">
              <a:buNone/>
            </a:pPr>
            <a:r>
              <a:rPr lang="en-US" dirty="0"/>
              <a:t>California Community Schools Framework:</a:t>
            </a:r>
          </a:p>
          <a:p>
            <a:r>
              <a:rPr lang="en-US" dirty="0"/>
              <a:t>Four Pillars</a:t>
            </a:r>
          </a:p>
          <a:p>
            <a:r>
              <a:rPr lang="en-US" dirty="0"/>
              <a:t>Key Conditions for Learning</a:t>
            </a:r>
          </a:p>
          <a:p>
            <a:r>
              <a:rPr lang="en-US" dirty="0"/>
              <a:t>Cornerstone Commitments</a:t>
            </a:r>
          </a:p>
          <a:p>
            <a:r>
              <a:rPr lang="en-US" dirty="0"/>
              <a:t>Proven Practices</a:t>
            </a:r>
          </a:p>
          <a:p>
            <a:r>
              <a:rPr lang="en-US" dirty="0"/>
              <a:t>Key Roles</a:t>
            </a:r>
          </a:p>
          <a:p>
            <a:pPr marL="0" indent="0">
              <a:spcAft>
                <a:spcPts val="800"/>
              </a:spcAft>
              <a:buNone/>
            </a:pPr>
            <a:endParaRPr lang="en-US" dirty="0"/>
          </a:p>
        </p:txBody>
      </p:sp>
    </p:spTree>
    <p:extLst>
      <p:ext uri="{BB962C8B-B14F-4D97-AF65-F5344CB8AC3E}">
        <p14:creationId xmlns:p14="http://schemas.microsoft.com/office/powerpoint/2010/main" val="1152800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(1)</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buNone/>
            </a:pPr>
            <a:r>
              <a:rPr lang="en-US" b="1" dirty="0"/>
              <a:t>Legislation</a:t>
            </a:r>
          </a:p>
          <a:p>
            <a:pPr marL="0" indent="0">
              <a:buNone/>
            </a:pPr>
            <a:r>
              <a:rPr lang="en-US" dirty="0"/>
              <a:t>California Community Schools Partnership Act </a:t>
            </a:r>
          </a:p>
          <a:p>
            <a:pPr marL="0" indent="0">
              <a:buNone/>
            </a:pPr>
            <a:r>
              <a:rPr lang="en-US" dirty="0"/>
              <a:t>California </a:t>
            </a:r>
            <a:r>
              <a:rPr lang="en-US" i="1" dirty="0"/>
              <a:t>Education Code</a:t>
            </a:r>
            <a:r>
              <a:rPr lang="en-US" dirty="0"/>
              <a:t> Sections 8900–8902 and the Budget Act of 2021.</a:t>
            </a:r>
          </a:p>
        </p:txBody>
      </p:sp>
    </p:spTree>
    <p:extLst>
      <p:ext uri="{BB962C8B-B14F-4D97-AF65-F5344CB8AC3E}">
        <p14:creationId xmlns:p14="http://schemas.microsoft.com/office/powerpoint/2010/main" val="3960376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2BAC2-2BEB-4150-8564-FE27AE0521E5}"/>
              </a:ext>
            </a:extLst>
          </p:cNvPr>
          <p:cNvSpPr>
            <a:spLocks noGrp="1"/>
          </p:cNvSpPr>
          <p:nvPr>
            <p:ph type="title"/>
          </p:nvPr>
        </p:nvSpPr>
        <p:spPr/>
        <p:txBody>
          <a:bodyPr/>
          <a:lstStyle/>
          <a:p>
            <a:r>
              <a:rPr lang="en-US" b="1" dirty="0"/>
              <a:t>CCSPP Overview </a:t>
            </a:r>
            <a:r>
              <a:rPr lang="en-US" sz="2400" b="1" dirty="0"/>
              <a:t>(2)</a:t>
            </a:r>
          </a:p>
        </p:txBody>
      </p:sp>
      <p:sp>
        <p:nvSpPr>
          <p:cNvPr id="3" name="Content Placeholder 2">
            <a:extLst>
              <a:ext uri="{FF2B5EF4-FFF2-40B4-BE49-F238E27FC236}">
                <a16:creationId xmlns:a16="http://schemas.microsoft.com/office/drawing/2014/main" id="{B6194D6C-3731-4FE3-8639-D1FAFC02963A}"/>
              </a:ext>
            </a:extLst>
          </p:cNvPr>
          <p:cNvSpPr>
            <a:spLocks noGrp="1"/>
          </p:cNvSpPr>
          <p:nvPr>
            <p:ph idx="1"/>
          </p:nvPr>
        </p:nvSpPr>
        <p:spPr/>
        <p:txBody>
          <a:bodyPr/>
          <a:lstStyle/>
          <a:p>
            <a:pPr marL="0" indent="0">
              <a:lnSpc>
                <a:spcPct val="120000"/>
              </a:lnSpc>
              <a:spcBef>
                <a:spcPts val="0"/>
              </a:spcBef>
              <a:spcAft>
                <a:spcPts val="0"/>
              </a:spcAft>
              <a:buNone/>
            </a:pPr>
            <a:r>
              <a:rPr lang="en-US" sz="2400" dirty="0">
                <a:solidFill>
                  <a:prstClr val="black"/>
                </a:solidFill>
                <a:ea typeface="Times New Roman" panose="02020603050405020304" pitchFamily="18" charset="0"/>
              </a:rPr>
              <a:t>In 2021, the California legislature allocated </a:t>
            </a:r>
            <a:r>
              <a:rPr lang="en-US" sz="2400" dirty="0"/>
              <a:t>$3,015,997,000 </a:t>
            </a:r>
            <a:r>
              <a:rPr lang="en-US" sz="2400" dirty="0">
                <a:solidFill>
                  <a:prstClr val="black"/>
                </a:solidFill>
                <a:ea typeface="Times New Roman" panose="02020603050405020304" pitchFamily="18" charset="0"/>
              </a:rPr>
              <a:t>for CCSPP to establish new and expand existing community schools, through June 2028.  </a:t>
            </a:r>
          </a:p>
          <a:p>
            <a:pPr marL="0" indent="0">
              <a:lnSpc>
                <a:spcPct val="120000"/>
              </a:lnSpc>
              <a:spcBef>
                <a:spcPts val="0"/>
              </a:spcBef>
              <a:spcAft>
                <a:spcPts val="0"/>
              </a:spcAft>
              <a:buNone/>
            </a:pPr>
            <a:endParaRPr lang="en-US" sz="2400" dirty="0">
              <a:solidFill>
                <a:prstClr val="black"/>
              </a:solidFill>
              <a:ea typeface="Times New Roman" panose="02020603050405020304" pitchFamily="18" charset="0"/>
            </a:endParaRPr>
          </a:p>
          <a:p>
            <a:pPr marL="0" indent="0">
              <a:lnSpc>
                <a:spcPct val="120000"/>
              </a:lnSpc>
              <a:spcBef>
                <a:spcPts val="0"/>
              </a:spcBef>
              <a:spcAft>
                <a:spcPts val="0"/>
              </a:spcAft>
              <a:buNone/>
            </a:pPr>
            <a:r>
              <a:rPr lang="en-US" sz="2400" dirty="0">
                <a:solidFill>
                  <a:prstClr val="black"/>
                </a:solidFill>
                <a:ea typeface="Times New Roman" panose="02020603050405020304" pitchFamily="18" charset="0"/>
              </a:rPr>
              <a:t>The CCSPP includes three different grant opportunities and regional technical assistance centers.</a:t>
            </a:r>
            <a:endParaRPr lang="en-US" sz="1800" dirty="0">
              <a:solidFill>
                <a:prstClr val="black"/>
              </a:solidFill>
              <a:ea typeface="Times New Roman" panose="02020603050405020304" pitchFamily="18" charset="0"/>
            </a:endParaRPr>
          </a:p>
        </p:txBody>
      </p:sp>
    </p:spTree>
    <p:extLst>
      <p:ext uri="{BB962C8B-B14F-4D97-AF65-F5344CB8AC3E}">
        <p14:creationId xmlns:p14="http://schemas.microsoft.com/office/powerpoint/2010/main" val="3382862077"/>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2114</TotalTime>
  <Words>2032</Words>
  <Application>Microsoft Office PowerPoint</Application>
  <PresentationFormat>Widescreen</PresentationFormat>
  <Paragraphs>219</Paragraphs>
  <Slides>41</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Courier New</vt:lpstr>
      <vt:lpstr>Times</vt:lpstr>
      <vt:lpstr>Times New Roman</vt:lpstr>
      <vt:lpstr>Blank Presentation</vt:lpstr>
      <vt:lpstr>California Community Schools Partnership Program – Planning Grant</vt:lpstr>
      <vt:lpstr>Agenda</vt:lpstr>
      <vt:lpstr>Community Schools Overview (1)</vt:lpstr>
      <vt:lpstr>Community Schools Overview (2)</vt:lpstr>
      <vt:lpstr>Community Schools Overview (3)</vt:lpstr>
      <vt:lpstr>Community Schools Overview (4)</vt:lpstr>
      <vt:lpstr>Community Schools Overview (5)</vt:lpstr>
      <vt:lpstr>CCSPP Overview (1)</vt:lpstr>
      <vt:lpstr>CCSPP Overview (2)</vt:lpstr>
      <vt:lpstr>CCSPP Overview (3)</vt:lpstr>
      <vt:lpstr>CCSPP Overview (4)</vt:lpstr>
      <vt:lpstr>Community School Defined (1)</vt:lpstr>
      <vt:lpstr>Community School Defined (2)</vt:lpstr>
      <vt:lpstr>Community School Defined (3)</vt:lpstr>
      <vt:lpstr>Grant Application Review (1)</vt:lpstr>
      <vt:lpstr>Grant Application Review (2)</vt:lpstr>
      <vt:lpstr>Intent (1)</vt:lpstr>
      <vt:lpstr>Intent (2)</vt:lpstr>
      <vt:lpstr>Intent (3)</vt:lpstr>
      <vt:lpstr>Intent (4)</vt:lpstr>
      <vt:lpstr>Eligibility Criteria (1)</vt:lpstr>
      <vt:lpstr>Eligibility Criteria (2)</vt:lpstr>
      <vt:lpstr>Eligibility Criteria (3)</vt:lpstr>
      <vt:lpstr>Competitive Priorities (1)</vt:lpstr>
      <vt:lpstr>Competitive Priorities (2)</vt:lpstr>
      <vt:lpstr>Competitive Priorities (3)</vt:lpstr>
      <vt:lpstr>Competitive Priorities (4)</vt:lpstr>
      <vt:lpstr>Competitive Priorities (5)</vt:lpstr>
      <vt:lpstr>Competitive Priorities (6)</vt:lpstr>
      <vt:lpstr>Competitive Priorities (7)</vt:lpstr>
      <vt:lpstr>Funding Levels</vt:lpstr>
      <vt:lpstr>Allowable and Non-Allowable Costs and Activities</vt:lpstr>
      <vt:lpstr>Program Outcome Measures</vt:lpstr>
      <vt:lpstr>Timeline (1)</vt:lpstr>
      <vt:lpstr>Timeline (2)</vt:lpstr>
      <vt:lpstr>Reporting Requirements</vt:lpstr>
      <vt:lpstr>Application Submission (1)</vt:lpstr>
      <vt:lpstr>Application Submission (2)</vt:lpstr>
      <vt:lpstr>Application Submission (3)</vt:lpstr>
      <vt:lpstr>Application Submission (4)</vt:lpstr>
      <vt:lpstr>Resources</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Pres-21: CCSPP Planning (CA Dept of Education)</dc:title>
  <dc:subject>California Community Schools Partnership Program (CCSPP) Planning PowerPoint Presentation.</dc:subject>
  <dc:creator>Debbie Carriker</dc:creator>
  <cp:lastModifiedBy>Marc Shaffer</cp:lastModifiedBy>
  <cp:revision>103</cp:revision>
  <dcterms:created xsi:type="dcterms:W3CDTF">2016-12-13T00:20:38Z</dcterms:created>
  <dcterms:modified xsi:type="dcterms:W3CDTF">2022-03-11T19:38:13Z</dcterms:modified>
</cp:coreProperties>
</file>